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9" r:id="rId2"/>
    <p:sldId id="270" r:id="rId3"/>
    <p:sldId id="280" r:id="rId4"/>
    <p:sldId id="272" r:id="rId5"/>
    <p:sldId id="273" r:id="rId6"/>
    <p:sldId id="275" r:id="rId7"/>
    <p:sldId id="276" r:id="rId8"/>
    <p:sldId id="278" r:id="rId9"/>
    <p:sldId id="274" r:id="rId1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758C1B-8D20-4794-86C8-C55DDB12F955}" type="datetimeFigureOut">
              <a:rPr kumimoji="1" lang="ja-JP" altLang="en-US" smtClean="0"/>
              <a:t>2025/6/10</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DCFED4-D2BE-4989-A623-5FA05E1D9790}" type="slidenum">
              <a:rPr kumimoji="1" lang="ja-JP" altLang="en-US" smtClean="0"/>
              <a:t>‹#›</a:t>
            </a:fld>
            <a:endParaRPr kumimoji="1" lang="ja-JP" altLang="en-US"/>
          </a:p>
        </p:txBody>
      </p:sp>
    </p:spTree>
    <p:extLst>
      <p:ext uri="{BB962C8B-B14F-4D97-AF65-F5344CB8AC3E}">
        <p14:creationId xmlns:p14="http://schemas.microsoft.com/office/powerpoint/2010/main" val="70231783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1c0dc3331c6_0_8:notes"/>
          <p:cNvSpPr>
            <a:spLocks noGrp="1" noRot="1" noChangeAspect="1"/>
          </p:cNvSpPr>
          <p:nvPr>
            <p:ph type="sldImg" idx="2"/>
          </p:nvPr>
        </p:nvSpPr>
        <p:spPr>
          <a:xfrm>
            <a:off x="744538" y="739775"/>
            <a:ext cx="5248275"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1c0dc3331c6_0_8:notes"/>
          <p:cNvSpPr txBox="1">
            <a:spLocks noGrp="1"/>
          </p:cNvSpPr>
          <p:nvPr>
            <p:ph type="body" idx="1"/>
          </p:nvPr>
        </p:nvSpPr>
        <p:spPr>
          <a:xfrm>
            <a:off x="673605" y="4686580"/>
            <a:ext cx="5388842" cy="4439919"/>
          </a:xfrm>
          <a:prstGeom prst="rect">
            <a:avLst/>
          </a:prstGeom>
        </p:spPr>
        <p:txBody>
          <a:bodyPr spcFirstLastPara="1" wrap="square" lIns="83160" tIns="83160" rIns="83160" bIns="83160" anchor="t" anchorCtr="0">
            <a:noAutofit/>
          </a:bodyPr>
          <a:lstStyle/>
          <a:p>
            <a:pPr marL="0" indent="0">
              <a:buNone/>
            </a:pPr>
            <a:r>
              <a:rPr lang="ja" dirty="0">
                <a:solidFill>
                  <a:schemeClr val="dk1"/>
                </a:solidFill>
                <a:highlight>
                  <a:srgbClr val="FFFFFF"/>
                </a:highlight>
                <a:latin typeface="游ゴシック" panose="020B0400000000000000" pitchFamily="50" charset="-128"/>
                <a:ea typeface="游ゴシック" panose="020B0400000000000000" pitchFamily="50" charset="-128"/>
                <a:cs typeface="BIZ UDPGothic"/>
                <a:sym typeface="BIZ UDPGothic"/>
              </a:rPr>
              <a:t>保険外サービス等の費用請求に関する事項</a:t>
            </a:r>
            <a:endParaRPr dirty="0">
              <a:latin typeface="游ゴシック" panose="020B0400000000000000" pitchFamily="50" charset="-128"/>
              <a:ea typeface="游ゴシック" panose="020B0400000000000000" pitchFamily="50" charset="-128"/>
              <a:cs typeface="BIZ UDPGothic"/>
              <a:sym typeface="BIZ UDP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1c6ad63063d_0_85:notes"/>
          <p:cNvSpPr>
            <a:spLocks noGrp="1" noRot="1" noChangeAspect="1"/>
          </p:cNvSpPr>
          <p:nvPr>
            <p:ph type="sldImg" idx="2"/>
          </p:nvPr>
        </p:nvSpPr>
        <p:spPr>
          <a:xfrm>
            <a:off x="744538" y="739775"/>
            <a:ext cx="5248275"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1c6ad63063d_0_85:notes"/>
          <p:cNvSpPr txBox="1">
            <a:spLocks noGrp="1"/>
          </p:cNvSpPr>
          <p:nvPr>
            <p:ph type="body" idx="1"/>
          </p:nvPr>
        </p:nvSpPr>
        <p:spPr>
          <a:xfrm>
            <a:off x="673605" y="4686580"/>
            <a:ext cx="5388842" cy="4439919"/>
          </a:xfrm>
          <a:prstGeom prst="rect">
            <a:avLst/>
          </a:prstGeom>
        </p:spPr>
        <p:txBody>
          <a:bodyPr spcFirstLastPara="1" wrap="square" lIns="83160" tIns="83160" rIns="83160" bIns="83160" anchor="t" anchorCtr="0">
            <a:noAutofit/>
          </a:bodyPr>
          <a:lstStyle/>
          <a:p>
            <a:pPr marL="0" indent="0">
              <a:buNone/>
            </a:pPr>
            <a:r>
              <a:rPr lang="ja" dirty="0">
                <a:solidFill>
                  <a:schemeClr val="dk1"/>
                </a:solidFill>
                <a:highlight>
                  <a:srgbClr val="FFFFFF"/>
                </a:highlight>
                <a:latin typeface="游ゴシック" panose="020B0400000000000000" pitchFamily="50" charset="-128"/>
                <a:ea typeface="游ゴシック" panose="020B0400000000000000" pitchFamily="50" charset="-128"/>
                <a:cs typeface="BIZ UDPGothic"/>
                <a:sym typeface="BIZ UDPGothic"/>
              </a:rPr>
              <a:t>取扱い公費負担医療</a:t>
            </a:r>
            <a:endParaRPr dirty="0">
              <a:latin typeface="游ゴシック" panose="020B0400000000000000" pitchFamily="50" charset="-128"/>
              <a:ea typeface="游ゴシック" panose="020B0400000000000000" pitchFamily="50" charset="-128"/>
              <a:cs typeface="BIZ UDPGothic"/>
              <a:sym typeface="BIZ UDP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2c9fd6784fc_0_28:notes"/>
          <p:cNvSpPr>
            <a:spLocks noGrp="1" noRot="1" noChangeAspect="1"/>
          </p:cNvSpPr>
          <p:nvPr>
            <p:ph type="sldImg" idx="2"/>
          </p:nvPr>
        </p:nvSpPr>
        <p:spPr>
          <a:xfrm>
            <a:off x="812800" y="633413"/>
            <a:ext cx="4487863" cy="31638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2c9fd6784fc_0_28:notes"/>
          <p:cNvSpPr txBox="1">
            <a:spLocks noGrp="1"/>
          </p:cNvSpPr>
          <p:nvPr>
            <p:ph type="body" idx="1"/>
          </p:nvPr>
        </p:nvSpPr>
        <p:spPr>
          <a:xfrm>
            <a:off x="611056" y="4008052"/>
            <a:ext cx="4888450" cy="3797102"/>
          </a:xfrm>
          <a:prstGeom prst="rect">
            <a:avLst/>
          </a:prstGeom>
        </p:spPr>
        <p:txBody>
          <a:bodyPr spcFirstLastPara="1" wrap="square" lIns="83160" tIns="83160" rIns="83160" bIns="83160" anchor="t" anchorCtr="0">
            <a:noAutofit/>
          </a:bodyPr>
          <a:lstStyle/>
          <a:p>
            <a:pPr marL="0" indent="0">
              <a:buNone/>
            </a:pPr>
            <a:r>
              <a:rPr lang="ja" dirty="0">
                <a:solidFill>
                  <a:schemeClr val="dk1"/>
                </a:solidFill>
                <a:latin typeface="游ゴシック" panose="020B0400000000000000" pitchFamily="50" charset="-128"/>
                <a:ea typeface="游ゴシック" panose="020B0400000000000000" pitchFamily="50" charset="-128"/>
                <a:cs typeface="BIZ UDPGothic"/>
                <a:sym typeface="BIZ UDPGothic"/>
              </a:rPr>
              <a:t>連携強化加算</a:t>
            </a:r>
            <a:endParaRPr dirty="0">
              <a:solidFill>
                <a:schemeClr val="dk1"/>
              </a:solidFill>
              <a:latin typeface="游ゴシック" panose="020B0400000000000000" pitchFamily="50" charset="-128"/>
              <a:ea typeface="游ゴシック" panose="020B0400000000000000" pitchFamily="50" charset="-128"/>
              <a:cs typeface="BIZ UDPGothic"/>
              <a:sym typeface="BIZ UDP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2101fe37397_0_0:notes"/>
          <p:cNvSpPr>
            <a:spLocks noGrp="1" noRot="1" noChangeAspect="1"/>
          </p:cNvSpPr>
          <p:nvPr>
            <p:ph type="sldImg" idx="2"/>
          </p:nvPr>
        </p:nvSpPr>
        <p:spPr>
          <a:xfrm>
            <a:off x="744538" y="739775"/>
            <a:ext cx="5248275"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2101fe37397_0_0:notes"/>
          <p:cNvSpPr txBox="1">
            <a:spLocks noGrp="1"/>
          </p:cNvSpPr>
          <p:nvPr>
            <p:ph type="body" idx="1"/>
          </p:nvPr>
        </p:nvSpPr>
        <p:spPr>
          <a:xfrm>
            <a:off x="673605" y="4686580"/>
            <a:ext cx="5388842" cy="4439919"/>
          </a:xfrm>
          <a:prstGeom prst="rect">
            <a:avLst/>
          </a:prstGeom>
        </p:spPr>
        <p:txBody>
          <a:bodyPr spcFirstLastPara="1" wrap="square" lIns="83160" tIns="83160" rIns="83160" bIns="83160" anchor="t" anchorCtr="0">
            <a:noAutofit/>
          </a:bodyPr>
          <a:lstStyle/>
          <a:p>
            <a:pPr marL="0" indent="0">
              <a:buNone/>
            </a:pPr>
            <a:endParaRPr dirty="0">
              <a:solidFill>
                <a:schemeClr val="dk1"/>
              </a:solidFill>
              <a:cs typeface="Meiryo"/>
              <a:sym typeface="Meiry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996950" y="685800"/>
            <a:ext cx="486568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1c0d25fde5e_1_28:notes"/>
          <p:cNvSpPr>
            <a:spLocks noGrp="1" noRot="1" noChangeAspect="1"/>
          </p:cNvSpPr>
          <p:nvPr>
            <p:ph type="sldImg" idx="2"/>
          </p:nvPr>
        </p:nvSpPr>
        <p:spPr>
          <a:xfrm>
            <a:off x="79375" y="739775"/>
            <a:ext cx="6578600"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1c0d25fde5e_1_28:notes"/>
          <p:cNvSpPr txBox="1">
            <a:spLocks noGrp="1"/>
          </p:cNvSpPr>
          <p:nvPr>
            <p:ph type="body" idx="1"/>
          </p:nvPr>
        </p:nvSpPr>
        <p:spPr>
          <a:xfrm>
            <a:off x="673605" y="4686580"/>
            <a:ext cx="5388842" cy="4439919"/>
          </a:xfrm>
          <a:prstGeom prst="rect">
            <a:avLst/>
          </a:prstGeom>
        </p:spPr>
        <p:txBody>
          <a:bodyPr spcFirstLastPara="1" wrap="square" lIns="83160" tIns="83160" rIns="83160" bIns="83160" anchor="t" anchorCtr="0">
            <a:noAutofit/>
          </a:bodyPr>
          <a:lstStyle/>
          <a:p>
            <a:pPr marL="0" indent="0">
              <a:buNone/>
            </a:pPr>
            <a:r>
              <a:rPr lang="ja" dirty="0">
                <a:solidFill>
                  <a:schemeClr val="dk1"/>
                </a:solidFill>
                <a:highlight>
                  <a:srgbClr val="FFFFFF"/>
                </a:highlight>
                <a:latin typeface="游ゴシック" panose="020B0400000000000000" pitchFamily="50" charset="-128"/>
                <a:ea typeface="游ゴシック" panose="020B0400000000000000" pitchFamily="50" charset="-128"/>
                <a:cs typeface="BIZ UDPGothic"/>
                <a:sym typeface="BIZ UDPGothic"/>
              </a:rPr>
              <a:t>労災指定の標札</a:t>
            </a:r>
            <a:endParaRPr dirty="0">
              <a:latin typeface="游ゴシック" panose="020B0400000000000000" pitchFamily="50" charset="-128"/>
              <a:ea typeface="游ゴシック" panose="020B0400000000000000" pitchFamily="50" charset="-128"/>
              <a:cs typeface="BIZ UDPGothic"/>
              <a:sym typeface="BIZ UDPGothic"/>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AB419C-AD83-454F-5159-F0AF6E550E40}"/>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8151A491-2166-2AEC-FF2E-6563E0E968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F8517FD-D44D-F016-EB8E-30F302A1BDA9}"/>
              </a:ext>
            </a:extLst>
          </p:cNvPr>
          <p:cNvSpPr>
            <a:spLocks noGrp="1"/>
          </p:cNvSpPr>
          <p:nvPr>
            <p:ph type="dt" sz="half" idx="10"/>
          </p:nvPr>
        </p:nvSpPr>
        <p:spPr/>
        <p:txBody>
          <a:bodyPr/>
          <a:lstStyle/>
          <a:p>
            <a:fld id="{14290728-4534-418D-98B9-A9E1CE4FE00D}" type="datetimeFigureOut">
              <a:rPr kumimoji="1" lang="ja-JP" altLang="en-US" smtClean="0"/>
              <a:t>2025/6/10</a:t>
            </a:fld>
            <a:endParaRPr kumimoji="1" lang="ja-JP" altLang="en-US"/>
          </a:p>
        </p:txBody>
      </p:sp>
      <p:sp>
        <p:nvSpPr>
          <p:cNvPr id="5" name="フッター プレースホルダー 4">
            <a:extLst>
              <a:ext uri="{FF2B5EF4-FFF2-40B4-BE49-F238E27FC236}">
                <a16:creationId xmlns:a16="http://schemas.microsoft.com/office/drawing/2014/main" id="{7E30F554-47EE-4817-DC83-820778B8A2A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02F6929-40F9-171C-2C7A-E8F266D3C85E}"/>
              </a:ext>
            </a:extLst>
          </p:cNvPr>
          <p:cNvSpPr>
            <a:spLocks noGrp="1"/>
          </p:cNvSpPr>
          <p:nvPr>
            <p:ph type="sldNum" sz="quarter" idx="12"/>
          </p:nvPr>
        </p:nvSpPr>
        <p:spPr/>
        <p:txBody>
          <a:bodyPr/>
          <a:lstStyle/>
          <a:p>
            <a:fld id="{0A5BAFCA-4D5E-40FD-812B-8D9885640E3D}" type="slidenum">
              <a:rPr kumimoji="1" lang="ja-JP" altLang="en-US" smtClean="0"/>
              <a:t>‹#›</a:t>
            </a:fld>
            <a:endParaRPr kumimoji="1" lang="ja-JP" altLang="en-US"/>
          </a:p>
        </p:txBody>
      </p:sp>
    </p:spTree>
    <p:extLst>
      <p:ext uri="{BB962C8B-B14F-4D97-AF65-F5344CB8AC3E}">
        <p14:creationId xmlns:p14="http://schemas.microsoft.com/office/powerpoint/2010/main" val="2545394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7144BB-5B8A-7534-046F-3879FE4920D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A754517-3133-C0D7-829E-F9BA0ADF1401}"/>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06E0370-159F-C879-F300-6825251DCC1E}"/>
              </a:ext>
            </a:extLst>
          </p:cNvPr>
          <p:cNvSpPr>
            <a:spLocks noGrp="1"/>
          </p:cNvSpPr>
          <p:nvPr>
            <p:ph type="dt" sz="half" idx="10"/>
          </p:nvPr>
        </p:nvSpPr>
        <p:spPr/>
        <p:txBody>
          <a:bodyPr/>
          <a:lstStyle/>
          <a:p>
            <a:fld id="{14290728-4534-418D-98B9-A9E1CE4FE00D}" type="datetimeFigureOut">
              <a:rPr kumimoji="1" lang="ja-JP" altLang="en-US" smtClean="0"/>
              <a:t>2025/6/10</a:t>
            </a:fld>
            <a:endParaRPr kumimoji="1" lang="ja-JP" altLang="en-US"/>
          </a:p>
        </p:txBody>
      </p:sp>
      <p:sp>
        <p:nvSpPr>
          <p:cNvPr id="5" name="フッター プレースホルダー 4">
            <a:extLst>
              <a:ext uri="{FF2B5EF4-FFF2-40B4-BE49-F238E27FC236}">
                <a16:creationId xmlns:a16="http://schemas.microsoft.com/office/drawing/2014/main" id="{4E35DA30-2851-6131-6134-CB84A655F77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49B8100-0864-0CA0-898A-57C9E6CFE4F8}"/>
              </a:ext>
            </a:extLst>
          </p:cNvPr>
          <p:cNvSpPr>
            <a:spLocks noGrp="1"/>
          </p:cNvSpPr>
          <p:nvPr>
            <p:ph type="sldNum" sz="quarter" idx="12"/>
          </p:nvPr>
        </p:nvSpPr>
        <p:spPr/>
        <p:txBody>
          <a:bodyPr/>
          <a:lstStyle/>
          <a:p>
            <a:fld id="{0A5BAFCA-4D5E-40FD-812B-8D9885640E3D}" type="slidenum">
              <a:rPr kumimoji="1" lang="ja-JP" altLang="en-US" smtClean="0"/>
              <a:t>‹#›</a:t>
            </a:fld>
            <a:endParaRPr kumimoji="1" lang="ja-JP" altLang="en-US"/>
          </a:p>
        </p:txBody>
      </p:sp>
    </p:spTree>
    <p:extLst>
      <p:ext uri="{BB962C8B-B14F-4D97-AF65-F5344CB8AC3E}">
        <p14:creationId xmlns:p14="http://schemas.microsoft.com/office/powerpoint/2010/main" val="9415694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7EFC93-BBFF-86D4-3CE8-8EC56E19F6F3}"/>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D8D2262-90B6-6468-BCB3-7CA7654101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A07BC284-9131-A437-DEA1-85914045A749}"/>
              </a:ext>
            </a:extLst>
          </p:cNvPr>
          <p:cNvSpPr>
            <a:spLocks noGrp="1"/>
          </p:cNvSpPr>
          <p:nvPr>
            <p:ph type="dt" sz="half" idx="10"/>
          </p:nvPr>
        </p:nvSpPr>
        <p:spPr/>
        <p:txBody>
          <a:bodyPr/>
          <a:lstStyle/>
          <a:p>
            <a:fld id="{14290728-4534-418D-98B9-A9E1CE4FE00D}" type="datetimeFigureOut">
              <a:rPr kumimoji="1" lang="ja-JP" altLang="en-US" smtClean="0"/>
              <a:t>2025/6/10</a:t>
            </a:fld>
            <a:endParaRPr kumimoji="1" lang="ja-JP" altLang="en-US"/>
          </a:p>
        </p:txBody>
      </p:sp>
      <p:sp>
        <p:nvSpPr>
          <p:cNvPr id="5" name="フッター プレースホルダー 4">
            <a:extLst>
              <a:ext uri="{FF2B5EF4-FFF2-40B4-BE49-F238E27FC236}">
                <a16:creationId xmlns:a16="http://schemas.microsoft.com/office/drawing/2014/main" id="{E9DCB455-FC02-DABC-9344-DB548B39C97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ED7D2D-18C4-5806-1C62-4DFD4A067305}"/>
              </a:ext>
            </a:extLst>
          </p:cNvPr>
          <p:cNvSpPr>
            <a:spLocks noGrp="1"/>
          </p:cNvSpPr>
          <p:nvPr>
            <p:ph type="sldNum" sz="quarter" idx="12"/>
          </p:nvPr>
        </p:nvSpPr>
        <p:spPr/>
        <p:txBody>
          <a:bodyPr/>
          <a:lstStyle/>
          <a:p>
            <a:fld id="{0A5BAFCA-4D5E-40FD-812B-8D9885640E3D}" type="slidenum">
              <a:rPr kumimoji="1" lang="ja-JP" altLang="en-US" smtClean="0"/>
              <a:t>‹#›</a:t>
            </a:fld>
            <a:endParaRPr kumimoji="1" lang="ja-JP" altLang="en-US"/>
          </a:p>
        </p:txBody>
      </p:sp>
    </p:spTree>
    <p:extLst>
      <p:ext uri="{BB962C8B-B14F-4D97-AF65-F5344CB8AC3E}">
        <p14:creationId xmlns:p14="http://schemas.microsoft.com/office/powerpoint/2010/main" val="357122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AA841F-538E-1280-9BF9-38467F5242F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F19546C-95C0-62AF-B984-A7D879A05254}"/>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964C5E93-5B78-80BC-7EC6-74B4F4FEF6EB}"/>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86084A9-E117-5D8E-23CA-381AFDDC20D4}"/>
              </a:ext>
            </a:extLst>
          </p:cNvPr>
          <p:cNvSpPr>
            <a:spLocks noGrp="1"/>
          </p:cNvSpPr>
          <p:nvPr>
            <p:ph type="dt" sz="half" idx="10"/>
          </p:nvPr>
        </p:nvSpPr>
        <p:spPr/>
        <p:txBody>
          <a:bodyPr/>
          <a:lstStyle/>
          <a:p>
            <a:fld id="{14290728-4534-418D-98B9-A9E1CE4FE00D}" type="datetimeFigureOut">
              <a:rPr kumimoji="1" lang="ja-JP" altLang="en-US" smtClean="0"/>
              <a:t>2025/6/10</a:t>
            </a:fld>
            <a:endParaRPr kumimoji="1" lang="ja-JP" altLang="en-US"/>
          </a:p>
        </p:txBody>
      </p:sp>
      <p:sp>
        <p:nvSpPr>
          <p:cNvPr id="6" name="フッター プレースホルダー 5">
            <a:extLst>
              <a:ext uri="{FF2B5EF4-FFF2-40B4-BE49-F238E27FC236}">
                <a16:creationId xmlns:a16="http://schemas.microsoft.com/office/drawing/2014/main" id="{DFD26B84-B4CB-2D67-1D0E-0130EC1F62D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02D24F3-B16F-69B5-DFA1-E141EA699870}"/>
              </a:ext>
            </a:extLst>
          </p:cNvPr>
          <p:cNvSpPr>
            <a:spLocks noGrp="1"/>
          </p:cNvSpPr>
          <p:nvPr>
            <p:ph type="sldNum" sz="quarter" idx="12"/>
          </p:nvPr>
        </p:nvSpPr>
        <p:spPr/>
        <p:txBody>
          <a:bodyPr/>
          <a:lstStyle/>
          <a:p>
            <a:fld id="{0A5BAFCA-4D5E-40FD-812B-8D9885640E3D}" type="slidenum">
              <a:rPr kumimoji="1" lang="ja-JP" altLang="en-US" smtClean="0"/>
              <a:t>‹#›</a:t>
            </a:fld>
            <a:endParaRPr kumimoji="1" lang="ja-JP" altLang="en-US"/>
          </a:p>
        </p:txBody>
      </p:sp>
    </p:spTree>
    <p:extLst>
      <p:ext uri="{BB962C8B-B14F-4D97-AF65-F5344CB8AC3E}">
        <p14:creationId xmlns:p14="http://schemas.microsoft.com/office/powerpoint/2010/main" val="3755348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95B0A3-3F56-0670-BD0E-9519E46CEA0F}"/>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20E00B7-DFA9-2A2A-68AF-8C466B4095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3B71E43-CA52-137E-39B4-B827BFA2C7D6}"/>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F19972F2-7B75-552B-15D4-E388CC12BF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436E7DD-0B35-6D8A-143D-ED8386EE89C5}"/>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CF708C5F-F9FC-5A8E-8353-8A4E90DD1898}"/>
              </a:ext>
            </a:extLst>
          </p:cNvPr>
          <p:cNvSpPr>
            <a:spLocks noGrp="1"/>
          </p:cNvSpPr>
          <p:nvPr>
            <p:ph type="dt" sz="half" idx="10"/>
          </p:nvPr>
        </p:nvSpPr>
        <p:spPr/>
        <p:txBody>
          <a:bodyPr/>
          <a:lstStyle/>
          <a:p>
            <a:fld id="{14290728-4534-418D-98B9-A9E1CE4FE00D}" type="datetimeFigureOut">
              <a:rPr kumimoji="1" lang="ja-JP" altLang="en-US" smtClean="0"/>
              <a:t>2025/6/10</a:t>
            </a:fld>
            <a:endParaRPr kumimoji="1" lang="ja-JP" altLang="en-US"/>
          </a:p>
        </p:txBody>
      </p:sp>
      <p:sp>
        <p:nvSpPr>
          <p:cNvPr id="8" name="フッター プレースホルダー 7">
            <a:extLst>
              <a:ext uri="{FF2B5EF4-FFF2-40B4-BE49-F238E27FC236}">
                <a16:creationId xmlns:a16="http://schemas.microsoft.com/office/drawing/2014/main" id="{1E3AD6A1-9030-EA2D-0530-F102ACA828E7}"/>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FAAFD612-83E9-F058-A46B-390043A48CCC}"/>
              </a:ext>
            </a:extLst>
          </p:cNvPr>
          <p:cNvSpPr>
            <a:spLocks noGrp="1"/>
          </p:cNvSpPr>
          <p:nvPr>
            <p:ph type="sldNum" sz="quarter" idx="12"/>
          </p:nvPr>
        </p:nvSpPr>
        <p:spPr/>
        <p:txBody>
          <a:bodyPr/>
          <a:lstStyle/>
          <a:p>
            <a:fld id="{0A5BAFCA-4D5E-40FD-812B-8D9885640E3D}" type="slidenum">
              <a:rPr kumimoji="1" lang="ja-JP" altLang="en-US" smtClean="0"/>
              <a:t>‹#›</a:t>
            </a:fld>
            <a:endParaRPr kumimoji="1" lang="ja-JP" altLang="en-US"/>
          </a:p>
        </p:txBody>
      </p:sp>
    </p:spTree>
    <p:extLst>
      <p:ext uri="{BB962C8B-B14F-4D97-AF65-F5344CB8AC3E}">
        <p14:creationId xmlns:p14="http://schemas.microsoft.com/office/powerpoint/2010/main" val="1384251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27F322-EFFA-690E-29B9-CD30012DF1E7}"/>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3958A64F-C3AE-C979-AD82-D5640295A6CC}"/>
              </a:ext>
            </a:extLst>
          </p:cNvPr>
          <p:cNvSpPr>
            <a:spLocks noGrp="1"/>
          </p:cNvSpPr>
          <p:nvPr>
            <p:ph type="dt" sz="half" idx="10"/>
          </p:nvPr>
        </p:nvSpPr>
        <p:spPr/>
        <p:txBody>
          <a:bodyPr/>
          <a:lstStyle/>
          <a:p>
            <a:fld id="{14290728-4534-418D-98B9-A9E1CE4FE00D}" type="datetimeFigureOut">
              <a:rPr kumimoji="1" lang="ja-JP" altLang="en-US" smtClean="0"/>
              <a:t>2025/6/10</a:t>
            </a:fld>
            <a:endParaRPr kumimoji="1" lang="ja-JP" altLang="en-US"/>
          </a:p>
        </p:txBody>
      </p:sp>
      <p:sp>
        <p:nvSpPr>
          <p:cNvPr id="4" name="フッター プレースホルダー 3">
            <a:extLst>
              <a:ext uri="{FF2B5EF4-FFF2-40B4-BE49-F238E27FC236}">
                <a16:creationId xmlns:a16="http://schemas.microsoft.com/office/drawing/2014/main" id="{307F16FD-DFA8-6FF2-CA08-A0D1341CEFC4}"/>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1ECAAD3-F70E-2AB0-8E4B-AE77E4CF2D66}"/>
              </a:ext>
            </a:extLst>
          </p:cNvPr>
          <p:cNvSpPr>
            <a:spLocks noGrp="1"/>
          </p:cNvSpPr>
          <p:nvPr>
            <p:ph type="sldNum" sz="quarter" idx="12"/>
          </p:nvPr>
        </p:nvSpPr>
        <p:spPr/>
        <p:txBody>
          <a:bodyPr/>
          <a:lstStyle/>
          <a:p>
            <a:fld id="{0A5BAFCA-4D5E-40FD-812B-8D9885640E3D}" type="slidenum">
              <a:rPr kumimoji="1" lang="ja-JP" altLang="en-US" smtClean="0"/>
              <a:t>‹#›</a:t>
            </a:fld>
            <a:endParaRPr kumimoji="1" lang="ja-JP" altLang="en-US"/>
          </a:p>
        </p:txBody>
      </p:sp>
    </p:spTree>
    <p:extLst>
      <p:ext uri="{BB962C8B-B14F-4D97-AF65-F5344CB8AC3E}">
        <p14:creationId xmlns:p14="http://schemas.microsoft.com/office/powerpoint/2010/main" val="4149019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A27E2D2-E04C-341A-170A-9EAB0BE89380}"/>
              </a:ext>
            </a:extLst>
          </p:cNvPr>
          <p:cNvSpPr>
            <a:spLocks noGrp="1"/>
          </p:cNvSpPr>
          <p:nvPr>
            <p:ph type="dt" sz="half" idx="10"/>
          </p:nvPr>
        </p:nvSpPr>
        <p:spPr/>
        <p:txBody>
          <a:bodyPr/>
          <a:lstStyle/>
          <a:p>
            <a:fld id="{14290728-4534-418D-98B9-A9E1CE4FE00D}" type="datetimeFigureOut">
              <a:rPr kumimoji="1" lang="ja-JP" altLang="en-US" smtClean="0"/>
              <a:t>2025/6/10</a:t>
            </a:fld>
            <a:endParaRPr kumimoji="1" lang="ja-JP" altLang="en-US"/>
          </a:p>
        </p:txBody>
      </p:sp>
      <p:sp>
        <p:nvSpPr>
          <p:cNvPr id="3" name="フッター プレースホルダー 2">
            <a:extLst>
              <a:ext uri="{FF2B5EF4-FFF2-40B4-BE49-F238E27FC236}">
                <a16:creationId xmlns:a16="http://schemas.microsoft.com/office/drawing/2014/main" id="{C102700F-D47A-E32E-F0DC-033AF1947D0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164F46D-AC3E-80D0-8A7B-E4D5AE601FED}"/>
              </a:ext>
            </a:extLst>
          </p:cNvPr>
          <p:cNvSpPr>
            <a:spLocks noGrp="1"/>
          </p:cNvSpPr>
          <p:nvPr>
            <p:ph type="sldNum" sz="quarter" idx="12"/>
          </p:nvPr>
        </p:nvSpPr>
        <p:spPr/>
        <p:txBody>
          <a:bodyPr/>
          <a:lstStyle/>
          <a:p>
            <a:fld id="{0A5BAFCA-4D5E-40FD-812B-8D9885640E3D}" type="slidenum">
              <a:rPr kumimoji="1" lang="ja-JP" altLang="en-US" smtClean="0"/>
              <a:t>‹#›</a:t>
            </a:fld>
            <a:endParaRPr kumimoji="1" lang="ja-JP" altLang="en-US"/>
          </a:p>
        </p:txBody>
      </p:sp>
    </p:spTree>
    <p:extLst>
      <p:ext uri="{BB962C8B-B14F-4D97-AF65-F5344CB8AC3E}">
        <p14:creationId xmlns:p14="http://schemas.microsoft.com/office/powerpoint/2010/main" val="3916208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78297E8-ACD3-7C43-BDD5-7B285E855BD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BF01DA6-3FB5-AAFA-62DC-CF046E10DA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E4E947B5-694C-8D72-1C79-F90DEE5D20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84273D8-55A4-432A-23D2-B6DCEBC358EF}"/>
              </a:ext>
            </a:extLst>
          </p:cNvPr>
          <p:cNvSpPr>
            <a:spLocks noGrp="1"/>
          </p:cNvSpPr>
          <p:nvPr>
            <p:ph type="dt" sz="half" idx="10"/>
          </p:nvPr>
        </p:nvSpPr>
        <p:spPr/>
        <p:txBody>
          <a:bodyPr/>
          <a:lstStyle/>
          <a:p>
            <a:fld id="{14290728-4534-418D-98B9-A9E1CE4FE00D}" type="datetimeFigureOut">
              <a:rPr kumimoji="1" lang="ja-JP" altLang="en-US" smtClean="0"/>
              <a:t>2025/6/10</a:t>
            </a:fld>
            <a:endParaRPr kumimoji="1" lang="ja-JP" altLang="en-US"/>
          </a:p>
        </p:txBody>
      </p:sp>
      <p:sp>
        <p:nvSpPr>
          <p:cNvPr id="6" name="フッター プレースホルダー 5">
            <a:extLst>
              <a:ext uri="{FF2B5EF4-FFF2-40B4-BE49-F238E27FC236}">
                <a16:creationId xmlns:a16="http://schemas.microsoft.com/office/drawing/2014/main" id="{5FD19AB2-E644-F112-4A94-A4968736615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2C1E4F1-D33C-6A46-9E1C-5216AB7F34DB}"/>
              </a:ext>
            </a:extLst>
          </p:cNvPr>
          <p:cNvSpPr>
            <a:spLocks noGrp="1"/>
          </p:cNvSpPr>
          <p:nvPr>
            <p:ph type="sldNum" sz="quarter" idx="12"/>
          </p:nvPr>
        </p:nvSpPr>
        <p:spPr/>
        <p:txBody>
          <a:bodyPr/>
          <a:lstStyle/>
          <a:p>
            <a:fld id="{0A5BAFCA-4D5E-40FD-812B-8D9885640E3D}" type="slidenum">
              <a:rPr kumimoji="1" lang="ja-JP" altLang="en-US" smtClean="0"/>
              <a:t>‹#›</a:t>
            </a:fld>
            <a:endParaRPr kumimoji="1" lang="ja-JP" altLang="en-US"/>
          </a:p>
        </p:txBody>
      </p:sp>
    </p:spTree>
    <p:extLst>
      <p:ext uri="{BB962C8B-B14F-4D97-AF65-F5344CB8AC3E}">
        <p14:creationId xmlns:p14="http://schemas.microsoft.com/office/powerpoint/2010/main" val="1317307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ADE169-35AB-6EB0-BAD4-72C87F69440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FD890CD0-9FB7-DADB-BCF8-7D5DF6F6EC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EFFC960-37FB-2743-3EB8-B567BB552D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6BF8DB1-E998-6754-DA8A-CB896FB75936}"/>
              </a:ext>
            </a:extLst>
          </p:cNvPr>
          <p:cNvSpPr>
            <a:spLocks noGrp="1"/>
          </p:cNvSpPr>
          <p:nvPr>
            <p:ph type="dt" sz="half" idx="10"/>
          </p:nvPr>
        </p:nvSpPr>
        <p:spPr/>
        <p:txBody>
          <a:bodyPr/>
          <a:lstStyle/>
          <a:p>
            <a:fld id="{14290728-4534-418D-98B9-A9E1CE4FE00D}" type="datetimeFigureOut">
              <a:rPr kumimoji="1" lang="ja-JP" altLang="en-US" smtClean="0"/>
              <a:t>2025/6/10</a:t>
            </a:fld>
            <a:endParaRPr kumimoji="1" lang="ja-JP" altLang="en-US"/>
          </a:p>
        </p:txBody>
      </p:sp>
      <p:sp>
        <p:nvSpPr>
          <p:cNvPr id="6" name="フッター プレースホルダー 5">
            <a:extLst>
              <a:ext uri="{FF2B5EF4-FFF2-40B4-BE49-F238E27FC236}">
                <a16:creationId xmlns:a16="http://schemas.microsoft.com/office/drawing/2014/main" id="{25B1FD4B-5EBF-4FAD-4251-AB5F725ED44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EE47FB4-E802-4404-C24C-0D5CAFBAEE76}"/>
              </a:ext>
            </a:extLst>
          </p:cNvPr>
          <p:cNvSpPr>
            <a:spLocks noGrp="1"/>
          </p:cNvSpPr>
          <p:nvPr>
            <p:ph type="sldNum" sz="quarter" idx="12"/>
          </p:nvPr>
        </p:nvSpPr>
        <p:spPr/>
        <p:txBody>
          <a:bodyPr/>
          <a:lstStyle/>
          <a:p>
            <a:fld id="{0A5BAFCA-4D5E-40FD-812B-8D9885640E3D}" type="slidenum">
              <a:rPr kumimoji="1" lang="ja-JP" altLang="en-US" smtClean="0"/>
              <a:t>‹#›</a:t>
            </a:fld>
            <a:endParaRPr kumimoji="1" lang="ja-JP" altLang="en-US"/>
          </a:p>
        </p:txBody>
      </p:sp>
    </p:spTree>
    <p:extLst>
      <p:ext uri="{BB962C8B-B14F-4D97-AF65-F5344CB8AC3E}">
        <p14:creationId xmlns:p14="http://schemas.microsoft.com/office/powerpoint/2010/main" val="2197089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4CE0CD-4FF8-134B-FFD1-C6CC7040CD1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F790A8D-97D4-BA79-D946-BEE38BADD3E1}"/>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10B1DC0-A270-32A7-F332-A698413098A9}"/>
              </a:ext>
            </a:extLst>
          </p:cNvPr>
          <p:cNvSpPr>
            <a:spLocks noGrp="1"/>
          </p:cNvSpPr>
          <p:nvPr>
            <p:ph type="dt" sz="half" idx="10"/>
          </p:nvPr>
        </p:nvSpPr>
        <p:spPr/>
        <p:txBody>
          <a:bodyPr/>
          <a:lstStyle/>
          <a:p>
            <a:fld id="{14290728-4534-418D-98B9-A9E1CE4FE00D}" type="datetimeFigureOut">
              <a:rPr kumimoji="1" lang="ja-JP" altLang="en-US" smtClean="0"/>
              <a:t>2025/6/10</a:t>
            </a:fld>
            <a:endParaRPr kumimoji="1" lang="ja-JP" altLang="en-US"/>
          </a:p>
        </p:txBody>
      </p:sp>
      <p:sp>
        <p:nvSpPr>
          <p:cNvPr id="5" name="フッター プレースホルダー 4">
            <a:extLst>
              <a:ext uri="{FF2B5EF4-FFF2-40B4-BE49-F238E27FC236}">
                <a16:creationId xmlns:a16="http://schemas.microsoft.com/office/drawing/2014/main" id="{C76EFADF-B076-3E41-B715-2B3ACC57088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F3EFD5C-7481-E4AC-E6D6-407E95805E50}"/>
              </a:ext>
            </a:extLst>
          </p:cNvPr>
          <p:cNvSpPr>
            <a:spLocks noGrp="1"/>
          </p:cNvSpPr>
          <p:nvPr>
            <p:ph type="sldNum" sz="quarter" idx="12"/>
          </p:nvPr>
        </p:nvSpPr>
        <p:spPr/>
        <p:txBody>
          <a:bodyPr/>
          <a:lstStyle/>
          <a:p>
            <a:fld id="{0A5BAFCA-4D5E-40FD-812B-8D9885640E3D}" type="slidenum">
              <a:rPr kumimoji="1" lang="ja-JP" altLang="en-US" smtClean="0"/>
              <a:t>‹#›</a:t>
            </a:fld>
            <a:endParaRPr kumimoji="1" lang="ja-JP" altLang="en-US"/>
          </a:p>
        </p:txBody>
      </p:sp>
    </p:spTree>
    <p:extLst>
      <p:ext uri="{BB962C8B-B14F-4D97-AF65-F5344CB8AC3E}">
        <p14:creationId xmlns:p14="http://schemas.microsoft.com/office/powerpoint/2010/main" val="1942832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34434710-D765-1705-36D7-4385BB037AA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3656513-A867-8BDB-40C5-77C4C3F745B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6893FA1-1A5F-4C14-6638-912680180E6C}"/>
              </a:ext>
            </a:extLst>
          </p:cNvPr>
          <p:cNvSpPr>
            <a:spLocks noGrp="1"/>
          </p:cNvSpPr>
          <p:nvPr>
            <p:ph type="dt" sz="half" idx="10"/>
          </p:nvPr>
        </p:nvSpPr>
        <p:spPr/>
        <p:txBody>
          <a:bodyPr/>
          <a:lstStyle/>
          <a:p>
            <a:fld id="{14290728-4534-418D-98B9-A9E1CE4FE00D}" type="datetimeFigureOut">
              <a:rPr kumimoji="1" lang="ja-JP" altLang="en-US" smtClean="0"/>
              <a:t>2025/6/10</a:t>
            </a:fld>
            <a:endParaRPr kumimoji="1" lang="ja-JP" altLang="en-US"/>
          </a:p>
        </p:txBody>
      </p:sp>
      <p:sp>
        <p:nvSpPr>
          <p:cNvPr id="5" name="フッター プレースホルダー 4">
            <a:extLst>
              <a:ext uri="{FF2B5EF4-FFF2-40B4-BE49-F238E27FC236}">
                <a16:creationId xmlns:a16="http://schemas.microsoft.com/office/drawing/2014/main" id="{32C4A6A8-F1CA-04D0-4435-C9AE6D113C2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46BB951-58AB-2290-4359-63C98D0972E9}"/>
              </a:ext>
            </a:extLst>
          </p:cNvPr>
          <p:cNvSpPr>
            <a:spLocks noGrp="1"/>
          </p:cNvSpPr>
          <p:nvPr>
            <p:ph type="sldNum" sz="quarter" idx="12"/>
          </p:nvPr>
        </p:nvSpPr>
        <p:spPr/>
        <p:txBody>
          <a:bodyPr/>
          <a:lstStyle/>
          <a:p>
            <a:fld id="{0A5BAFCA-4D5E-40FD-812B-8D9885640E3D}" type="slidenum">
              <a:rPr kumimoji="1" lang="ja-JP" altLang="en-US" smtClean="0"/>
              <a:t>‹#›</a:t>
            </a:fld>
            <a:endParaRPr kumimoji="1" lang="ja-JP" altLang="en-US"/>
          </a:p>
        </p:txBody>
      </p:sp>
    </p:spTree>
    <p:extLst>
      <p:ext uri="{BB962C8B-B14F-4D97-AF65-F5344CB8AC3E}">
        <p14:creationId xmlns:p14="http://schemas.microsoft.com/office/powerpoint/2010/main" val="4169578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BE2A466-717D-0AEF-AE2B-657C263ED5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9270026-46C4-A9C9-7F9C-48BFCF858D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C71C610-F29A-65B4-AEF0-1D0D9E2D0C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290728-4534-418D-98B9-A9E1CE4FE00D}" type="datetimeFigureOut">
              <a:rPr kumimoji="1" lang="ja-JP" altLang="en-US" smtClean="0"/>
              <a:t>2025/6/10</a:t>
            </a:fld>
            <a:endParaRPr kumimoji="1" lang="ja-JP" altLang="en-US"/>
          </a:p>
        </p:txBody>
      </p:sp>
      <p:sp>
        <p:nvSpPr>
          <p:cNvPr id="5" name="フッター プレースホルダー 4">
            <a:extLst>
              <a:ext uri="{FF2B5EF4-FFF2-40B4-BE49-F238E27FC236}">
                <a16:creationId xmlns:a16="http://schemas.microsoft.com/office/drawing/2014/main" id="{5328E166-1846-1C1F-FF74-728F702DEA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511215AD-8056-34AE-BB3F-F6DEAA087C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5BAFCA-4D5E-40FD-812B-8D9885640E3D}" type="slidenum">
              <a:rPr kumimoji="1" lang="ja-JP" altLang="en-US" smtClean="0"/>
              <a:t>‹#›</a:t>
            </a:fld>
            <a:endParaRPr kumimoji="1" lang="ja-JP" altLang="en-US"/>
          </a:p>
        </p:txBody>
      </p:sp>
    </p:spTree>
    <p:extLst>
      <p:ext uri="{BB962C8B-B14F-4D97-AF65-F5344CB8AC3E}">
        <p14:creationId xmlns:p14="http://schemas.microsoft.com/office/powerpoint/2010/main" val="37033434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26"/>
          <p:cNvSpPr txBox="1">
            <a:spLocks noGrp="1"/>
          </p:cNvSpPr>
          <p:nvPr>
            <p:ph type="ctrTitle"/>
          </p:nvPr>
        </p:nvSpPr>
        <p:spPr>
          <a:xfrm>
            <a:off x="1461349" y="176128"/>
            <a:ext cx="9269721" cy="695499"/>
          </a:xfrm>
          <a:prstGeom prst="rect">
            <a:avLst/>
          </a:prstGeom>
        </p:spPr>
        <p:txBody>
          <a:bodyPr spcFirstLastPara="1" vert="horz" wrap="square" lIns="409119" tIns="83124" rIns="83124" bIns="83124" rtlCol="0" anchor="ctr" anchorCtr="0">
            <a:noAutofit/>
          </a:bodyPr>
          <a:lstStyle/>
          <a:p>
            <a:pPr>
              <a:spcBef>
                <a:spcPts val="0"/>
              </a:spcBef>
              <a:spcAft>
                <a:spcPts val="772"/>
              </a:spcAft>
              <a:buClr>
                <a:schemeClr val="dk1"/>
              </a:buClr>
              <a:buSzPts val="800"/>
            </a:pPr>
            <a:r>
              <a:rPr lang="ja" altLang="en-US" sz="3089" b="1" dirty="0">
                <a:latin typeface="游ゴシック" panose="020B0400000000000000" pitchFamily="50" charset="-128"/>
                <a:ea typeface="游ゴシック" panose="020B0400000000000000" pitchFamily="50" charset="-128"/>
                <a:cs typeface="BIZ UDPGothic"/>
                <a:sym typeface="BIZ UDPGothic"/>
              </a:rPr>
              <a:t>保険対象外の費用についてのお知らせ</a:t>
            </a:r>
            <a:endParaRPr sz="3089" b="1"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p:txBody>
      </p:sp>
      <p:sp>
        <p:nvSpPr>
          <p:cNvPr id="314" name="Google Shape;314;p26"/>
          <p:cNvSpPr txBox="1"/>
          <p:nvPr/>
        </p:nvSpPr>
        <p:spPr>
          <a:xfrm>
            <a:off x="2391063" y="974849"/>
            <a:ext cx="7410293" cy="728710"/>
          </a:xfrm>
          <a:prstGeom prst="rect">
            <a:avLst/>
          </a:prstGeom>
          <a:noFill/>
          <a:ln>
            <a:noFill/>
          </a:ln>
        </p:spPr>
        <p:txBody>
          <a:bodyPr spcFirstLastPara="1" wrap="square" lIns="117687" tIns="117687" rIns="117687" bIns="117687" anchor="t" anchorCtr="0">
            <a:noAutofit/>
          </a:bodyPr>
          <a:lstStyle/>
          <a:p>
            <a:r>
              <a:rPr lang="ja" altLang="en-US" sz="1545" dirty="0">
                <a:latin typeface="游ゴシック" panose="020B0400000000000000" pitchFamily="50" charset="-128"/>
                <a:ea typeface="游ゴシック" panose="020B0400000000000000" pitchFamily="50" charset="-128"/>
                <a:cs typeface="BIZ UDPGothic"/>
                <a:sym typeface="BIZ UDPGothic"/>
              </a:rPr>
              <a:t>当薬局では療養給付（健康保険から給付される医療費）と直接関係のない以下の項目においては、実費で負担をお願いしています。ご了承ください。</a:t>
            </a:r>
            <a:endParaRPr sz="1545" dirty="0">
              <a:latin typeface="游ゴシック" panose="020B0400000000000000" pitchFamily="50" charset="-128"/>
              <a:ea typeface="游ゴシック" panose="020B0400000000000000" pitchFamily="50" charset="-128"/>
              <a:cs typeface="BIZ UDPGothic"/>
              <a:sym typeface="BIZ UDPGothic"/>
            </a:endParaRPr>
          </a:p>
        </p:txBody>
      </p:sp>
      <p:sp>
        <p:nvSpPr>
          <p:cNvPr id="315" name="Google Shape;315;p26"/>
          <p:cNvSpPr txBox="1"/>
          <p:nvPr/>
        </p:nvSpPr>
        <p:spPr>
          <a:xfrm>
            <a:off x="2034206" y="3149249"/>
            <a:ext cx="2579642" cy="1228420"/>
          </a:xfrm>
          <a:prstGeom prst="rect">
            <a:avLst/>
          </a:prstGeom>
          <a:noFill/>
          <a:ln>
            <a:noFill/>
          </a:ln>
        </p:spPr>
        <p:txBody>
          <a:bodyPr spcFirstLastPara="1" wrap="square" lIns="83124" tIns="83124" rIns="83124" bIns="83124" anchor="t" anchorCtr="0">
            <a:noAutofit/>
          </a:bodyPr>
          <a:lstStyle/>
          <a:p>
            <a:endParaRPr sz="1416" dirty="0">
              <a:latin typeface="游ゴシック" panose="020B0400000000000000" pitchFamily="50" charset="-128"/>
              <a:ea typeface="游ゴシック" panose="020B0400000000000000" pitchFamily="50" charset="-128"/>
              <a:cs typeface="BIZ UDGothic"/>
              <a:sym typeface="BIZ UDGothic"/>
            </a:endParaRPr>
          </a:p>
          <a:p>
            <a:r>
              <a:rPr lang="ja" altLang="en-US" sz="1416" dirty="0">
                <a:latin typeface="游ゴシック" panose="020B0400000000000000" pitchFamily="50" charset="-128"/>
                <a:ea typeface="游ゴシック" panose="020B0400000000000000" pitchFamily="50" charset="-128"/>
                <a:cs typeface="BIZ UDGothic"/>
                <a:sym typeface="BIZ UDGothic"/>
              </a:rPr>
              <a:t>水剤容器  </a:t>
            </a:r>
            <a:r>
              <a:rPr lang="ja-JP" altLang="en-US" sz="1416" dirty="0">
                <a:latin typeface="游ゴシック" panose="020B0400000000000000" pitchFamily="50" charset="-128"/>
                <a:ea typeface="游ゴシック" panose="020B0400000000000000" pitchFamily="50" charset="-128"/>
                <a:cs typeface="BIZ UDGothic"/>
                <a:sym typeface="BIZ UDGothic"/>
              </a:rPr>
              <a:t>１個：</a:t>
            </a:r>
            <a:r>
              <a:rPr lang="en-US" altLang="ja-JP" sz="1416" dirty="0">
                <a:latin typeface="游ゴシック" panose="020B0400000000000000" pitchFamily="50" charset="-128"/>
                <a:ea typeface="游ゴシック" panose="020B0400000000000000" pitchFamily="50" charset="-128"/>
                <a:cs typeface="BIZ UDGothic"/>
                <a:sym typeface="BIZ UDGothic"/>
              </a:rPr>
              <a:t>50</a:t>
            </a:r>
            <a:r>
              <a:rPr lang="ja" altLang="en-US" sz="1416" dirty="0">
                <a:latin typeface="游ゴシック" panose="020B0400000000000000" pitchFamily="50" charset="-128"/>
                <a:ea typeface="游ゴシック" panose="020B0400000000000000" pitchFamily="50" charset="-128"/>
                <a:cs typeface="BIZ UDGothic"/>
                <a:sym typeface="BIZ UDGothic"/>
              </a:rPr>
              <a:t>円</a:t>
            </a:r>
            <a:endParaRPr sz="1416" dirty="0">
              <a:latin typeface="游ゴシック" panose="020B0400000000000000" pitchFamily="50" charset="-128"/>
              <a:ea typeface="游ゴシック" panose="020B0400000000000000" pitchFamily="50" charset="-128"/>
              <a:cs typeface="BIZ UDGothic"/>
              <a:sym typeface="BIZ UDGothic"/>
            </a:endParaRPr>
          </a:p>
          <a:p>
            <a:r>
              <a:rPr lang="ja" altLang="en-US" sz="1416" dirty="0">
                <a:latin typeface="游ゴシック" panose="020B0400000000000000" pitchFamily="50" charset="-128"/>
                <a:ea typeface="游ゴシック" panose="020B0400000000000000" pitchFamily="50" charset="-128"/>
                <a:cs typeface="BIZ UDGothic"/>
                <a:sym typeface="BIZ UDGothic"/>
              </a:rPr>
              <a:t>軟膏容器  </a:t>
            </a:r>
            <a:r>
              <a:rPr lang="ja-JP" altLang="en-US" sz="1416" dirty="0">
                <a:latin typeface="游ゴシック" panose="020B0400000000000000" pitchFamily="50" charset="-128"/>
                <a:ea typeface="游ゴシック" panose="020B0400000000000000" pitchFamily="50" charset="-128"/>
                <a:cs typeface="BIZ UDGothic"/>
                <a:sym typeface="BIZ UDGothic"/>
              </a:rPr>
              <a:t>１個：</a:t>
            </a:r>
            <a:r>
              <a:rPr lang="en-US" altLang="ja-JP" sz="1416" dirty="0">
                <a:latin typeface="游ゴシック" panose="020B0400000000000000" pitchFamily="50" charset="-128"/>
                <a:ea typeface="游ゴシック" panose="020B0400000000000000" pitchFamily="50" charset="-128"/>
                <a:cs typeface="BIZ UDGothic"/>
                <a:sym typeface="BIZ UDGothic"/>
              </a:rPr>
              <a:t>50</a:t>
            </a:r>
            <a:r>
              <a:rPr lang="ja-JP" altLang="en-US" sz="1416" dirty="0">
                <a:latin typeface="游ゴシック" panose="020B0400000000000000" pitchFamily="50" charset="-128"/>
                <a:ea typeface="游ゴシック" panose="020B0400000000000000" pitchFamily="50" charset="-128"/>
                <a:cs typeface="BIZ UDGothic"/>
                <a:sym typeface="BIZ UDGothic"/>
              </a:rPr>
              <a:t>円</a:t>
            </a:r>
            <a:endParaRPr sz="1416" dirty="0">
              <a:latin typeface="游ゴシック" panose="020B0400000000000000" pitchFamily="50" charset="-128"/>
              <a:ea typeface="游ゴシック" panose="020B0400000000000000" pitchFamily="50" charset="-128"/>
              <a:cs typeface="BIZ UDGothic"/>
              <a:sym typeface="BIZ UDGothic"/>
            </a:endParaRPr>
          </a:p>
        </p:txBody>
      </p:sp>
      <p:sp>
        <p:nvSpPr>
          <p:cNvPr id="316" name="Google Shape;316;p26"/>
          <p:cNvSpPr txBox="1"/>
          <p:nvPr/>
        </p:nvSpPr>
        <p:spPr>
          <a:xfrm>
            <a:off x="4848868" y="3149249"/>
            <a:ext cx="2494684" cy="843018"/>
          </a:xfrm>
          <a:prstGeom prst="rect">
            <a:avLst/>
          </a:prstGeom>
          <a:noFill/>
          <a:ln>
            <a:noFill/>
          </a:ln>
        </p:spPr>
        <p:txBody>
          <a:bodyPr spcFirstLastPara="1" wrap="square" lIns="83124" tIns="83124" rIns="83124" bIns="83124" anchor="t" anchorCtr="0">
            <a:noAutofit/>
          </a:bodyPr>
          <a:lstStyle/>
          <a:p>
            <a:pPr algn="ctr"/>
            <a:endParaRPr lang="en-US" altLang="ja-JP" sz="1416" dirty="0">
              <a:latin typeface="游ゴシック" panose="020B0400000000000000" pitchFamily="50" charset="-128"/>
              <a:ea typeface="游ゴシック" panose="020B0400000000000000" pitchFamily="50" charset="-128"/>
              <a:cs typeface="BIZ UDGothic"/>
              <a:sym typeface="BIZ UDGothic"/>
            </a:endParaRPr>
          </a:p>
          <a:p>
            <a:pPr algn="ctr"/>
            <a:r>
              <a:rPr lang="ja-JP" altLang="en-US" sz="1416" dirty="0">
                <a:latin typeface="游ゴシック" panose="020B0400000000000000" pitchFamily="50" charset="-128"/>
                <a:ea typeface="游ゴシック" panose="020B0400000000000000" pitchFamily="50" charset="-128"/>
                <a:cs typeface="BIZ UDGothic"/>
                <a:sym typeface="BIZ UDGothic"/>
              </a:rPr>
              <a:t>１週間分ごとに１００円</a:t>
            </a:r>
            <a:endParaRPr sz="1416" dirty="0">
              <a:latin typeface="游ゴシック" panose="020B0400000000000000" pitchFamily="50" charset="-128"/>
              <a:ea typeface="游ゴシック" panose="020B0400000000000000" pitchFamily="50" charset="-128"/>
              <a:cs typeface="BIZ UDGothic"/>
              <a:sym typeface="BIZ UDGothic"/>
            </a:endParaRPr>
          </a:p>
        </p:txBody>
      </p:sp>
      <p:sp>
        <p:nvSpPr>
          <p:cNvPr id="317" name="Google Shape;317;p26"/>
          <p:cNvSpPr txBox="1"/>
          <p:nvPr/>
        </p:nvSpPr>
        <p:spPr>
          <a:xfrm>
            <a:off x="7836278" y="3075442"/>
            <a:ext cx="3063518" cy="1370532"/>
          </a:xfrm>
          <a:prstGeom prst="rect">
            <a:avLst/>
          </a:prstGeom>
          <a:noFill/>
          <a:ln>
            <a:noFill/>
          </a:ln>
        </p:spPr>
        <p:txBody>
          <a:bodyPr spcFirstLastPara="1" wrap="square" lIns="83124" tIns="83124" rIns="83124" bIns="83124" anchor="t" anchorCtr="0">
            <a:noAutofit/>
          </a:bodyPr>
          <a:lstStyle/>
          <a:p>
            <a:pPr>
              <a:buClr>
                <a:schemeClr val="dk1"/>
              </a:buClr>
              <a:buSzPts val="1100"/>
            </a:pPr>
            <a:r>
              <a:rPr lang="en-US" altLang="ja" sz="1416" dirty="0">
                <a:latin typeface="游ゴシック" panose="020B0400000000000000" pitchFamily="50" charset="-128"/>
                <a:ea typeface="游ゴシック" panose="020B0400000000000000" pitchFamily="50" charset="-128"/>
                <a:cs typeface="BIZ UDGothic"/>
                <a:sym typeface="BIZ UDGothic"/>
              </a:rPr>
              <a:t>2024</a:t>
            </a:r>
            <a:r>
              <a:rPr lang="ja" altLang="en-US" sz="1416" dirty="0">
                <a:latin typeface="游ゴシック" panose="020B0400000000000000" pitchFamily="50" charset="-128"/>
                <a:ea typeface="游ゴシック" panose="020B0400000000000000" pitchFamily="50" charset="-128"/>
                <a:cs typeface="BIZ UDGothic"/>
                <a:sym typeface="BIZ UDGothic"/>
              </a:rPr>
              <a:t>年</a:t>
            </a:r>
            <a:r>
              <a:rPr lang="en-US" altLang="ja" sz="1416" dirty="0">
                <a:latin typeface="游ゴシック" panose="020B0400000000000000" pitchFamily="50" charset="-128"/>
                <a:ea typeface="游ゴシック" panose="020B0400000000000000" pitchFamily="50" charset="-128"/>
                <a:cs typeface="BIZ UDGothic"/>
                <a:sym typeface="BIZ UDGothic"/>
              </a:rPr>
              <a:t>10</a:t>
            </a:r>
            <a:r>
              <a:rPr lang="ja" altLang="en-US" sz="1416" dirty="0">
                <a:latin typeface="游ゴシック" panose="020B0400000000000000" pitchFamily="50" charset="-128"/>
                <a:ea typeface="游ゴシック" panose="020B0400000000000000" pitchFamily="50" charset="-128"/>
                <a:cs typeface="BIZ UDGothic"/>
                <a:sym typeface="BIZ UDGothic"/>
              </a:rPr>
              <a:t>月</a:t>
            </a:r>
            <a:r>
              <a:rPr lang="en-US" altLang="ja" sz="1416" dirty="0">
                <a:latin typeface="游ゴシック" panose="020B0400000000000000" pitchFamily="50" charset="-128"/>
                <a:ea typeface="游ゴシック" panose="020B0400000000000000" pitchFamily="50" charset="-128"/>
                <a:cs typeface="BIZ UDGothic"/>
                <a:sym typeface="BIZ UDGothic"/>
              </a:rPr>
              <a:t>1</a:t>
            </a:r>
            <a:r>
              <a:rPr lang="ja" altLang="en-US" sz="1416" dirty="0">
                <a:latin typeface="游ゴシック" panose="020B0400000000000000" pitchFamily="50" charset="-128"/>
                <a:ea typeface="游ゴシック" panose="020B0400000000000000" pitchFamily="50" charset="-128"/>
                <a:cs typeface="BIZ UDGothic"/>
                <a:sym typeface="BIZ UDGothic"/>
              </a:rPr>
              <a:t>日より、一定の条件を満たす長期収載品（特許期間を終了した医薬品）を選択した場合、従来の自己負担に加え、「選定療養費」を負担する必要があります。詳しくはスタッフまでお尋ねください。</a:t>
            </a:r>
            <a:endParaRPr sz="1416" dirty="0">
              <a:latin typeface="游ゴシック" panose="020B0400000000000000" pitchFamily="50" charset="-128"/>
              <a:ea typeface="游ゴシック" panose="020B0400000000000000" pitchFamily="50" charset="-128"/>
              <a:cs typeface="BIZ UDGothic"/>
              <a:sym typeface="BIZ UDGothic"/>
            </a:endParaRPr>
          </a:p>
          <a:p>
            <a:pPr algn="ctr">
              <a:buClr>
                <a:schemeClr val="dk1"/>
              </a:buClr>
              <a:buSzPts val="1100"/>
            </a:pPr>
            <a:endParaRPr sz="1416" dirty="0">
              <a:latin typeface="游ゴシック" panose="020B0400000000000000" pitchFamily="50" charset="-128"/>
              <a:ea typeface="游ゴシック" panose="020B0400000000000000" pitchFamily="50" charset="-128"/>
              <a:cs typeface="BIZ UDGothic"/>
              <a:sym typeface="BIZ UDGothic"/>
            </a:endParaRPr>
          </a:p>
          <a:p>
            <a:pPr algn="ctr"/>
            <a:endParaRPr sz="1416" dirty="0">
              <a:latin typeface="游ゴシック" panose="020B0400000000000000" pitchFamily="50" charset="-128"/>
              <a:ea typeface="游ゴシック" panose="020B0400000000000000" pitchFamily="50" charset="-128"/>
              <a:cs typeface="BIZ UDGothic"/>
              <a:sym typeface="BIZ UDGothic"/>
            </a:endParaRPr>
          </a:p>
        </p:txBody>
      </p:sp>
      <p:sp>
        <p:nvSpPr>
          <p:cNvPr id="318" name="Google Shape;318;p26"/>
          <p:cNvSpPr txBox="1"/>
          <p:nvPr/>
        </p:nvSpPr>
        <p:spPr>
          <a:xfrm>
            <a:off x="2031327" y="5898422"/>
            <a:ext cx="2222045" cy="728710"/>
          </a:xfrm>
          <a:prstGeom prst="rect">
            <a:avLst/>
          </a:prstGeom>
          <a:noFill/>
          <a:ln>
            <a:noFill/>
          </a:ln>
        </p:spPr>
        <p:txBody>
          <a:bodyPr spcFirstLastPara="1" wrap="square" lIns="83124" tIns="83124" rIns="83124" bIns="83124" anchor="t" anchorCtr="0">
            <a:noAutofit/>
          </a:bodyPr>
          <a:lstStyle/>
          <a:p>
            <a:pPr algn="ctr"/>
            <a:endParaRPr lang="en-US" sz="1416" dirty="0">
              <a:latin typeface="游ゴシック" panose="020B0400000000000000" pitchFamily="50" charset="-128"/>
              <a:ea typeface="游ゴシック" panose="020B0400000000000000" pitchFamily="50" charset="-128"/>
              <a:cs typeface="BIZ UDGothic"/>
              <a:sym typeface="BIZ UDGothic"/>
            </a:endParaRPr>
          </a:p>
          <a:p>
            <a:pPr algn="ctr"/>
            <a:r>
              <a:rPr lang="ja-JP" altLang="en-US" sz="1416" dirty="0">
                <a:latin typeface="游ゴシック" panose="020B0400000000000000" pitchFamily="50" charset="-128"/>
                <a:ea typeface="游ゴシック" panose="020B0400000000000000" pitchFamily="50" charset="-128"/>
                <a:cs typeface="BIZ UDGothic"/>
                <a:sym typeface="BIZ UDGothic"/>
              </a:rPr>
              <a:t>行っておりません</a:t>
            </a:r>
            <a:endParaRPr sz="1416" dirty="0">
              <a:latin typeface="游ゴシック" panose="020B0400000000000000" pitchFamily="50" charset="-128"/>
              <a:ea typeface="游ゴシック" panose="020B0400000000000000" pitchFamily="50" charset="-128"/>
              <a:cs typeface="BIZ UDGothic"/>
              <a:sym typeface="BIZ UDGothic"/>
            </a:endParaRPr>
          </a:p>
        </p:txBody>
      </p:sp>
      <p:sp>
        <p:nvSpPr>
          <p:cNvPr id="319" name="Google Shape;319;p26"/>
          <p:cNvSpPr txBox="1"/>
          <p:nvPr/>
        </p:nvSpPr>
        <p:spPr>
          <a:xfrm>
            <a:off x="5121024" y="5923234"/>
            <a:ext cx="2222045" cy="611313"/>
          </a:xfrm>
          <a:prstGeom prst="rect">
            <a:avLst/>
          </a:prstGeom>
          <a:noFill/>
          <a:ln>
            <a:noFill/>
          </a:ln>
        </p:spPr>
        <p:txBody>
          <a:bodyPr spcFirstLastPara="1" wrap="square" lIns="83124" tIns="83124" rIns="83124" bIns="83124" anchor="t" anchorCtr="0">
            <a:noAutofit/>
          </a:bodyPr>
          <a:lstStyle/>
          <a:p>
            <a:pPr algn="ctr"/>
            <a:endParaRPr lang="en-US" sz="1416" dirty="0">
              <a:latin typeface="游ゴシック" panose="020B0400000000000000" pitchFamily="50" charset="-128"/>
              <a:ea typeface="游ゴシック" panose="020B0400000000000000" pitchFamily="50" charset="-128"/>
              <a:cs typeface="BIZ UDGothic"/>
              <a:sym typeface="BIZ UDGothic"/>
            </a:endParaRPr>
          </a:p>
          <a:p>
            <a:pPr algn="ctr"/>
            <a:r>
              <a:rPr lang="ja-JP" altLang="en-US" sz="1416" dirty="0">
                <a:latin typeface="游ゴシック" panose="020B0400000000000000" pitchFamily="50" charset="-128"/>
                <a:ea typeface="游ゴシック" panose="020B0400000000000000" pitchFamily="50" charset="-128"/>
                <a:cs typeface="BIZ UDGothic"/>
                <a:sym typeface="BIZ UDGothic"/>
              </a:rPr>
              <a:t>行っておりません</a:t>
            </a:r>
            <a:endParaRPr sz="1416" dirty="0">
              <a:latin typeface="游ゴシック" panose="020B0400000000000000" pitchFamily="50" charset="-128"/>
              <a:ea typeface="游ゴシック" panose="020B0400000000000000" pitchFamily="50" charset="-128"/>
              <a:cs typeface="BIZ UDGothic"/>
              <a:sym typeface="BIZ UDGothic"/>
            </a:endParaRPr>
          </a:p>
        </p:txBody>
      </p:sp>
      <p:sp>
        <p:nvSpPr>
          <p:cNvPr id="320" name="Google Shape;320;p26"/>
          <p:cNvSpPr txBox="1"/>
          <p:nvPr/>
        </p:nvSpPr>
        <p:spPr>
          <a:xfrm>
            <a:off x="8433625" y="5864535"/>
            <a:ext cx="1975666" cy="728710"/>
          </a:xfrm>
          <a:prstGeom prst="rect">
            <a:avLst/>
          </a:prstGeom>
          <a:noFill/>
          <a:ln>
            <a:noFill/>
          </a:ln>
        </p:spPr>
        <p:txBody>
          <a:bodyPr spcFirstLastPara="1" wrap="square" lIns="83124" tIns="83124" rIns="83124" bIns="83124" anchor="t" anchorCtr="0">
            <a:noAutofit/>
          </a:bodyPr>
          <a:lstStyle/>
          <a:p>
            <a:pPr algn="ctr">
              <a:spcBef>
                <a:spcPts val="644"/>
              </a:spcBef>
            </a:pPr>
            <a:r>
              <a:rPr lang="en-US" altLang="ja" sz="1416" dirty="0">
                <a:latin typeface="游ゴシック" panose="020B0400000000000000" pitchFamily="50" charset="-128"/>
                <a:ea typeface="游ゴシック" panose="020B0400000000000000" pitchFamily="50" charset="-128"/>
                <a:cs typeface="BIZ UDGothic"/>
                <a:sym typeface="BIZ UDGothic"/>
              </a:rPr>
              <a:t>1</a:t>
            </a:r>
            <a:r>
              <a:rPr lang="ja" altLang="en-US" sz="1416" dirty="0">
                <a:latin typeface="游ゴシック" panose="020B0400000000000000" pitchFamily="50" charset="-128"/>
                <a:ea typeface="游ゴシック" panose="020B0400000000000000" pitchFamily="50" charset="-128"/>
                <a:cs typeface="BIZ UDGothic"/>
                <a:sym typeface="BIZ UDGothic"/>
              </a:rPr>
              <a:t>日</a:t>
            </a:r>
            <a:r>
              <a:rPr lang="en-US" altLang="ja" sz="1416" dirty="0">
                <a:latin typeface="游ゴシック" panose="020B0400000000000000" pitchFamily="50" charset="-128"/>
                <a:ea typeface="游ゴシック" panose="020B0400000000000000" pitchFamily="50" charset="-128"/>
                <a:cs typeface="BIZ UDGothic"/>
                <a:sym typeface="BIZ UDGothic"/>
              </a:rPr>
              <a:t>4</a:t>
            </a:r>
            <a:r>
              <a:rPr lang="ja" altLang="en-US" sz="1416" dirty="0">
                <a:latin typeface="游ゴシック" panose="020B0400000000000000" pitchFamily="50" charset="-128"/>
                <a:ea typeface="游ゴシック" panose="020B0400000000000000" pitchFamily="50" charset="-128"/>
                <a:cs typeface="BIZ UDGothic"/>
                <a:sym typeface="BIZ UDGothic"/>
              </a:rPr>
              <a:t>回</a:t>
            </a:r>
            <a:r>
              <a:rPr lang="en-US" altLang="ja" sz="1416" dirty="0">
                <a:latin typeface="游ゴシック" panose="020B0400000000000000" pitchFamily="50" charset="-128"/>
                <a:ea typeface="游ゴシック" panose="020B0400000000000000" pitchFamily="50" charset="-128"/>
                <a:cs typeface="BIZ UDGothic"/>
                <a:sym typeface="BIZ UDGothic"/>
              </a:rPr>
              <a:t>1</a:t>
            </a:r>
            <a:r>
              <a:rPr lang="ja" altLang="en-US" sz="1416" dirty="0">
                <a:latin typeface="游ゴシック" panose="020B0400000000000000" pitchFamily="50" charset="-128"/>
                <a:ea typeface="游ゴシック" panose="020B0400000000000000" pitchFamily="50" charset="-128"/>
                <a:cs typeface="BIZ UDGothic"/>
                <a:sym typeface="BIZ UDGothic"/>
              </a:rPr>
              <a:t>週間分</a:t>
            </a:r>
            <a:endParaRPr sz="1416" dirty="0">
              <a:latin typeface="游ゴシック" panose="020B0400000000000000" pitchFamily="50" charset="-128"/>
              <a:ea typeface="游ゴシック" panose="020B0400000000000000" pitchFamily="50" charset="-128"/>
              <a:cs typeface="BIZ UDGothic"/>
              <a:sym typeface="BIZ UDGothic"/>
            </a:endParaRPr>
          </a:p>
          <a:p>
            <a:pPr algn="ctr">
              <a:spcBef>
                <a:spcPts val="644"/>
              </a:spcBef>
            </a:pPr>
            <a:r>
              <a:rPr lang="en-US" altLang="ja-JP" sz="1416" dirty="0">
                <a:latin typeface="游ゴシック" panose="020B0400000000000000" pitchFamily="50" charset="-128"/>
                <a:ea typeface="游ゴシック" panose="020B0400000000000000" pitchFamily="50" charset="-128"/>
                <a:cs typeface="BIZ UDGothic"/>
                <a:sym typeface="BIZ UDGothic"/>
              </a:rPr>
              <a:t>1500</a:t>
            </a:r>
            <a:r>
              <a:rPr lang="ja" altLang="en-US" sz="1416" dirty="0">
                <a:latin typeface="游ゴシック" panose="020B0400000000000000" pitchFamily="50" charset="-128"/>
                <a:ea typeface="游ゴシック" panose="020B0400000000000000" pitchFamily="50" charset="-128"/>
                <a:cs typeface="BIZ UDGothic"/>
                <a:sym typeface="BIZ UDGothic"/>
              </a:rPr>
              <a:t>円</a:t>
            </a:r>
            <a:r>
              <a:rPr lang="ja-JP" altLang="en-US" sz="1416" dirty="0">
                <a:latin typeface="游ゴシック" panose="020B0400000000000000" pitchFamily="50" charset="-128"/>
                <a:ea typeface="游ゴシック" panose="020B0400000000000000" pitchFamily="50" charset="-128"/>
                <a:cs typeface="BIZ UDGothic"/>
                <a:sym typeface="BIZ UDGothic"/>
              </a:rPr>
              <a:t>で販売</a:t>
            </a:r>
            <a:endParaRPr sz="1416" dirty="0">
              <a:latin typeface="游ゴシック" panose="020B0400000000000000" pitchFamily="50" charset="-128"/>
              <a:ea typeface="游ゴシック" panose="020B0400000000000000" pitchFamily="50" charset="-128"/>
              <a:cs typeface="BIZ UDGothic"/>
              <a:sym typeface="BIZ UDGothic"/>
            </a:endParaRPr>
          </a:p>
        </p:txBody>
      </p:sp>
      <p:pic>
        <p:nvPicPr>
          <p:cNvPr id="321" name="Google Shape;321;p26"/>
          <p:cNvPicPr preferRelativeResize="0"/>
          <p:nvPr/>
        </p:nvPicPr>
        <p:blipFill>
          <a:blip r:embed="rId3">
            <a:alphaModFix/>
          </a:blip>
          <a:stretch>
            <a:fillRect/>
          </a:stretch>
        </p:blipFill>
        <p:spPr>
          <a:xfrm>
            <a:off x="9078245" y="5287112"/>
            <a:ext cx="579583" cy="579583"/>
          </a:xfrm>
          <a:prstGeom prst="rect">
            <a:avLst/>
          </a:prstGeom>
          <a:noFill/>
          <a:ln>
            <a:noFill/>
          </a:ln>
        </p:spPr>
      </p:pic>
      <p:pic>
        <p:nvPicPr>
          <p:cNvPr id="322" name="Google Shape;322;p26"/>
          <p:cNvPicPr preferRelativeResize="0"/>
          <p:nvPr/>
        </p:nvPicPr>
        <p:blipFill rotWithShape="1">
          <a:blip r:embed="rId4">
            <a:alphaModFix/>
          </a:blip>
          <a:srcRect t="4421" b="4412"/>
          <a:stretch/>
        </p:blipFill>
        <p:spPr>
          <a:xfrm>
            <a:off x="8986585" y="2440461"/>
            <a:ext cx="762911" cy="695532"/>
          </a:xfrm>
          <a:prstGeom prst="rect">
            <a:avLst/>
          </a:prstGeom>
          <a:noFill/>
          <a:ln>
            <a:noFill/>
          </a:ln>
        </p:spPr>
      </p:pic>
      <p:pic>
        <p:nvPicPr>
          <p:cNvPr id="323" name="Google Shape;323;p26"/>
          <p:cNvPicPr preferRelativeResize="0"/>
          <p:nvPr/>
        </p:nvPicPr>
        <p:blipFill>
          <a:blip r:embed="rId5">
            <a:alphaModFix/>
          </a:blip>
          <a:stretch>
            <a:fillRect/>
          </a:stretch>
        </p:blipFill>
        <p:spPr>
          <a:xfrm>
            <a:off x="2789402" y="5318839"/>
            <a:ext cx="579583" cy="579583"/>
          </a:xfrm>
          <a:prstGeom prst="rect">
            <a:avLst/>
          </a:prstGeom>
          <a:noFill/>
          <a:ln>
            <a:noFill/>
          </a:ln>
        </p:spPr>
      </p:pic>
      <p:pic>
        <p:nvPicPr>
          <p:cNvPr id="324" name="Google Shape;324;p26"/>
          <p:cNvPicPr preferRelativeResize="0"/>
          <p:nvPr/>
        </p:nvPicPr>
        <p:blipFill>
          <a:blip r:embed="rId6">
            <a:alphaModFix/>
          </a:blip>
          <a:stretch>
            <a:fillRect/>
          </a:stretch>
        </p:blipFill>
        <p:spPr>
          <a:xfrm>
            <a:off x="5806820" y="2498450"/>
            <a:ext cx="579551" cy="579551"/>
          </a:xfrm>
          <a:prstGeom prst="rect">
            <a:avLst/>
          </a:prstGeom>
          <a:noFill/>
          <a:ln w="38100" cap="flat" cmpd="sng">
            <a:solidFill>
              <a:srgbClr val="000000"/>
            </a:solidFill>
            <a:prstDash val="solid"/>
            <a:round/>
            <a:headEnd type="none" w="sm" len="sm"/>
            <a:tailEnd type="none" w="sm" len="sm"/>
          </a:ln>
        </p:spPr>
      </p:pic>
      <p:pic>
        <p:nvPicPr>
          <p:cNvPr id="325" name="Google Shape;325;p26"/>
          <p:cNvPicPr preferRelativeResize="0"/>
          <p:nvPr/>
        </p:nvPicPr>
        <p:blipFill>
          <a:blip r:embed="rId7">
            <a:alphaModFix/>
          </a:blip>
          <a:stretch>
            <a:fillRect/>
          </a:stretch>
        </p:blipFill>
        <p:spPr>
          <a:xfrm>
            <a:off x="5730020" y="5155387"/>
            <a:ext cx="843018" cy="843018"/>
          </a:xfrm>
          <a:prstGeom prst="rect">
            <a:avLst/>
          </a:prstGeom>
          <a:noFill/>
          <a:ln>
            <a:noFill/>
          </a:ln>
        </p:spPr>
      </p:pic>
      <p:cxnSp>
        <p:nvCxnSpPr>
          <p:cNvPr id="326" name="Google Shape;326;p26"/>
          <p:cNvCxnSpPr/>
          <p:nvPr/>
        </p:nvCxnSpPr>
        <p:spPr>
          <a:xfrm rot="10800000" flipH="1">
            <a:off x="1462122" y="861571"/>
            <a:ext cx="9268176" cy="10041"/>
          </a:xfrm>
          <a:prstGeom prst="straightConnector1">
            <a:avLst/>
          </a:prstGeom>
          <a:noFill/>
          <a:ln w="28575" cap="flat" cmpd="sng">
            <a:solidFill>
              <a:srgbClr val="FF9900"/>
            </a:solidFill>
            <a:prstDash val="solid"/>
            <a:round/>
            <a:headEnd type="none" w="med" len="med"/>
            <a:tailEnd type="none" w="med" len="med"/>
          </a:ln>
        </p:spPr>
      </p:cxnSp>
      <p:sp>
        <p:nvSpPr>
          <p:cNvPr id="327" name="Google Shape;327;p26"/>
          <p:cNvSpPr/>
          <p:nvPr/>
        </p:nvSpPr>
        <p:spPr>
          <a:xfrm>
            <a:off x="2005630" y="1806780"/>
            <a:ext cx="2273406" cy="428653"/>
          </a:xfrm>
          <a:prstGeom prst="roundRect">
            <a:avLst>
              <a:gd name="adj" fmla="val 50000"/>
            </a:avLst>
          </a:prstGeom>
          <a:noFill/>
          <a:ln w="19050" cap="flat" cmpd="sng">
            <a:solidFill>
              <a:srgbClr val="000000"/>
            </a:solidFill>
            <a:prstDash val="solid"/>
            <a:round/>
            <a:headEnd type="none" w="sm" len="sm"/>
            <a:tailEnd type="none" w="sm" len="sm"/>
          </a:ln>
        </p:spPr>
        <p:txBody>
          <a:bodyPr spcFirstLastPara="1" wrap="square" lIns="117687" tIns="117687" rIns="117687" bIns="117687" anchor="ctr" anchorCtr="0">
            <a:noAutofit/>
          </a:bodyPr>
          <a:lstStyle/>
          <a:p>
            <a:pPr algn="ctr">
              <a:buClr>
                <a:schemeClr val="dk1"/>
              </a:buClr>
              <a:buSzPts val="1100"/>
            </a:pPr>
            <a:r>
              <a:rPr lang="ja" altLang="en-US" sz="1545" b="1" dirty="0">
                <a:solidFill>
                  <a:schemeClr val="dk1"/>
                </a:solidFill>
                <a:latin typeface="游ゴシック" panose="020B0400000000000000" pitchFamily="50" charset="-128"/>
                <a:ea typeface="游ゴシック" panose="020B0400000000000000" pitchFamily="50" charset="-128"/>
                <a:cs typeface="BIZ UDPGothic"/>
                <a:sym typeface="BIZ UDPGothic"/>
              </a:rPr>
              <a:t>薬剤の容器代</a:t>
            </a:r>
            <a:endParaRPr sz="2317" dirty="0">
              <a:latin typeface="游ゴシック" panose="020B0400000000000000" pitchFamily="50" charset="-128"/>
              <a:ea typeface="游ゴシック" panose="020B0400000000000000" pitchFamily="50" charset="-128"/>
              <a:cs typeface="BIZ UDPGothic"/>
              <a:sym typeface="BIZ UDPGothic"/>
            </a:endParaRPr>
          </a:p>
        </p:txBody>
      </p:sp>
      <p:pic>
        <p:nvPicPr>
          <p:cNvPr id="328" name="Google Shape;328;p26"/>
          <p:cNvPicPr preferRelativeResize="0"/>
          <p:nvPr/>
        </p:nvPicPr>
        <p:blipFill>
          <a:blip r:embed="rId8">
            <a:alphaModFix/>
          </a:blip>
          <a:stretch>
            <a:fillRect/>
          </a:stretch>
        </p:blipFill>
        <p:spPr>
          <a:xfrm>
            <a:off x="2794568" y="2339217"/>
            <a:ext cx="695532" cy="695532"/>
          </a:xfrm>
          <a:prstGeom prst="rect">
            <a:avLst/>
          </a:prstGeom>
          <a:noFill/>
          <a:ln>
            <a:noFill/>
          </a:ln>
        </p:spPr>
      </p:pic>
      <p:sp>
        <p:nvSpPr>
          <p:cNvPr id="329" name="Google Shape;329;p26"/>
          <p:cNvSpPr/>
          <p:nvPr/>
        </p:nvSpPr>
        <p:spPr>
          <a:xfrm>
            <a:off x="4959989" y="1796095"/>
            <a:ext cx="2383080" cy="428653"/>
          </a:xfrm>
          <a:prstGeom prst="roundRect">
            <a:avLst>
              <a:gd name="adj" fmla="val 50000"/>
            </a:avLst>
          </a:prstGeom>
          <a:noFill/>
          <a:ln w="19050" cap="flat" cmpd="sng">
            <a:solidFill>
              <a:srgbClr val="000000"/>
            </a:solidFill>
            <a:prstDash val="solid"/>
            <a:round/>
            <a:headEnd type="none" w="sm" len="sm"/>
            <a:tailEnd type="none" w="sm" len="sm"/>
          </a:ln>
        </p:spPr>
        <p:txBody>
          <a:bodyPr spcFirstLastPara="1" wrap="square" lIns="117687" tIns="117687" rIns="117687" bIns="117687" anchor="ctr" anchorCtr="0">
            <a:noAutofit/>
          </a:bodyPr>
          <a:lstStyle/>
          <a:p>
            <a:pPr algn="ctr">
              <a:buClr>
                <a:schemeClr val="dk1"/>
              </a:buClr>
              <a:buSzPts val="1100"/>
            </a:pPr>
            <a:r>
              <a:rPr lang="ja" altLang="en-US" sz="1545" b="1" dirty="0">
                <a:solidFill>
                  <a:schemeClr val="dk1"/>
                </a:solidFill>
                <a:latin typeface="游ゴシック" panose="020B0400000000000000" pitchFamily="50" charset="-128"/>
                <a:ea typeface="游ゴシック" panose="020B0400000000000000" pitchFamily="50" charset="-128"/>
                <a:cs typeface="BIZ UDPGothic"/>
                <a:sym typeface="BIZ UDPGothic"/>
              </a:rPr>
              <a:t>患者希望による一包化</a:t>
            </a:r>
            <a:endParaRPr sz="1545" b="1" dirty="0">
              <a:solidFill>
                <a:schemeClr val="dk1"/>
              </a:solidFill>
              <a:latin typeface="游ゴシック" panose="020B0400000000000000" pitchFamily="50" charset="-128"/>
              <a:ea typeface="游ゴシック" panose="020B0400000000000000" pitchFamily="50" charset="-128"/>
              <a:cs typeface="BIZ UDPGothic"/>
              <a:sym typeface="BIZ UDPGothic"/>
            </a:endParaRPr>
          </a:p>
        </p:txBody>
      </p:sp>
      <p:sp>
        <p:nvSpPr>
          <p:cNvPr id="330" name="Google Shape;330;p26"/>
          <p:cNvSpPr/>
          <p:nvPr/>
        </p:nvSpPr>
        <p:spPr>
          <a:xfrm>
            <a:off x="4848868" y="4558430"/>
            <a:ext cx="2677193" cy="579647"/>
          </a:xfrm>
          <a:prstGeom prst="roundRect">
            <a:avLst>
              <a:gd name="adj" fmla="val 50000"/>
            </a:avLst>
          </a:prstGeom>
          <a:noFill/>
          <a:ln w="19050" cap="flat" cmpd="sng">
            <a:solidFill>
              <a:srgbClr val="000000"/>
            </a:solidFill>
            <a:prstDash val="solid"/>
            <a:round/>
            <a:headEnd type="none" w="sm" len="sm"/>
            <a:tailEnd type="none" w="sm" len="sm"/>
          </a:ln>
        </p:spPr>
        <p:txBody>
          <a:bodyPr spcFirstLastPara="1" wrap="square" lIns="117687" tIns="117687" rIns="117687" bIns="117687" anchor="ctr" anchorCtr="0">
            <a:noAutofit/>
          </a:bodyPr>
          <a:lstStyle/>
          <a:p>
            <a:pPr algn="ctr">
              <a:buClr>
                <a:schemeClr val="dk1"/>
              </a:buClr>
              <a:buSzPts val="1100"/>
            </a:pPr>
            <a:r>
              <a:rPr lang="ja" altLang="en-US" sz="1545" b="1" dirty="0">
                <a:solidFill>
                  <a:schemeClr val="dk1"/>
                </a:solidFill>
                <a:latin typeface="游ゴシック" panose="020B0400000000000000" pitchFamily="50" charset="-128"/>
                <a:ea typeface="游ゴシック" panose="020B0400000000000000" pitchFamily="50" charset="-128"/>
                <a:cs typeface="BIZ UDPGothic"/>
                <a:sym typeface="BIZ UDPGothic"/>
              </a:rPr>
              <a:t>患者さん宅への薬の持参料・在宅医療の交通費</a:t>
            </a:r>
            <a:endParaRPr sz="2317" dirty="0">
              <a:latin typeface="游ゴシック" panose="020B0400000000000000" pitchFamily="50" charset="-128"/>
              <a:ea typeface="游ゴシック" panose="020B0400000000000000" pitchFamily="50" charset="-128"/>
              <a:cs typeface="BIZ UDPGothic"/>
              <a:sym typeface="BIZ UDPGothic"/>
            </a:endParaRPr>
          </a:p>
        </p:txBody>
      </p:sp>
      <p:sp>
        <p:nvSpPr>
          <p:cNvPr id="331" name="Google Shape;331;p26"/>
          <p:cNvSpPr/>
          <p:nvPr/>
        </p:nvSpPr>
        <p:spPr>
          <a:xfrm>
            <a:off x="1943455" y="4558431"/>
            <a:ext cx="2383080" cy="611313"/>
          </a:xfrm>
          <a:prstGeom prst="roundRect">
            <a:avLst>
              <a:gd name="adj" fmla="val 50000"/>
            </a:avLst>
          </a:prstGeom>
          <a:noFill/>
          <a:ln w="19050" cap="flat" cmpd="sng">
            <a:solidFill>
              <a:srgbClr val="000000"/>
            </a:solidFill>
            <a:prstDash val="solid"/>
            <a:round/>
            <a:headEnd type="none" w="sm" len="sm"/>
            <a:tailEnd type="none" w="sm" len="sm"/>
          </a:ln>
        </p:spPr>
        <p:txBody>
          <a:bodyPr spcFirstLastPara="1" wrap="square" lIns="117687" tIns="117687" rIns="117687" bIns="117687" anchor="ctr" anchorCtr="0">
            <a:noAutofit/>
          </a:bodyPr>
          <a:lstStyle/>
          <a:p>
            <a:pPr algn="ctr">
              <a:buClr>
                <a:schemeClr val="dk1"/>
              </a:buClr>
              <a:buSzPts val="1100"/>
            </a:pPr>
            <a:r>
              <a:rPr lang="ja" altLang="en-US" sz="1545" b="1" dirty="0">
                <a:solidFill>
                  <a:schemeClr val="dk1"/>
                </a:solidFill>
                <a:latin typeface="游ゴシック" panose="020B0400000000000000" pitchFamily="50" charset="-128"/>
                <a:ea typeface="游ゴシック" panose="020B0400000000000000" pitchFamily="50" charset="-128"/>
                <a:cs typeface="BIZ UDPGothic"/>
                <a:sym typeface="BIZ UDPGothic"/>
              </a:rPr>
              <a:t>患者希望による</a:t>
            </a:r>
            <a:endParaRPr sz="1545" b="1" dirty="0">
              <a:solidFill>
                <a:schemeClr val="dk1"/>
              </a:solidFill>
              <a:latin typeface="游ゴシック" panose="020B0400000000000000" pitchFamily="50" charset="-128"/>
              <a:ea typeface="游ゴシック" panose="020B0400000000000000" pitchFamily="50" charset="-128"/>
              <a:cs typeface="BIZ UDPGothic"/>
              <a:sym typeface="BIZ UDPGothic"/>
            </a:endParaRPr>
          </a:p>
          <a:p>
            <a:pPr algn="ctr">
              <a:buClr>
                <a:schemeClr val="dk1"/>
              </a:buClr>
              <a:buSzPts val="1100"/>
            </a:pPr>
            <a:r>
              <a:rPr lang="ja" altLang="en-US" sz="1545" b="1" dirty="0">
                <a:solidFill>
                  <a:schemeClr val="dk1"/>
                </a:solidFill>
                <a:latin typeface="游ゴシック" panose="020B0400000000000000" pitchFamily="50" charset="-128"/>
                <a:ea typeface="游ゴシック" panose="020B0400000000000000" pitchFamily="50" charset="-128"/>
                <a:cs typeface="BIZ UDPGothic"/>
                <a:sym typeface="BIZ UDPGothic"/>
              </a:rPr>
              <a:t>甘味料などの添加</a:t>
            </a:r>
            <a:endParaRPr sz="1545" b="1" dirty="0">
              <a:solidFill>
                <a:schemeClr val="dk1"/>
              </a:solidFill>
              <a:latin typeface="游ゴシック" panose="020B0400000000000000" pitchFamily="50" charset="-128"/>
              <a:ea typeface="游ゴシック" panose="020B0400000000000000" pitchFamily="50" charset="-128"/>
              <a:cs typeface="BIZ UDPGothic"/>
              <a:sym typeface="BIZ UDPGothic"/>
            </a:endParaRPr>
          </a:p>
        </p:txBody>
      </p:sp>
      <p:sp>
        <p:nvSpPr>
          <p:cNvPr id="332" name="Google Shape;332;p26"/>
          <p:cNvSpPr/>
          <p:nvPr/>
        </p:nvSpPr>
        <p:spPr>
          <a:xfrm>
            <a:off x="8044779" y="4542597"/>
            <a:ext cx="2383080" cy="611313"/>
          </a:xfrm>
          <a:prstGeom prst="roundRect">
            <a:avLst>
              <a:gd name="adj" fmla="val 50000"/>
            </a:avLst>
          </a:prstGeom>
          <a:noFill/>
          <a:ln w="19050" cap="flat" cmpd="sng">
            <a:solidFill>
              <a:srgbClr val="000000"/>
            </a:solidFill>
            <a:prstDash val="solid"/>
            <a:round/>
            <a:headEnd type="none" w="sm" len="sm"/>
            <a:tailEnd type="none" w="sm" len="sm"/>
          </a:ln>
        </p:spPr>
        <p:txBody>
          <a:bodyPr spcFirstLastPara="1" wrap="square" lIns="117687" tIns="117687" rIns="117687" bIns="117687" anchor="ctr" anchorCtr="0">
            <a:noAutofit/>
          </a:bodyPr>
          <a:lstStyle/>
          <a:p>
            <a:pPr algn="ctr">
              <a:buClr>
                <a:schemeClr val="dk1"/>
              </a:buClr>
              <a:buSzPts val="1100"/>
            </a:pPr>
            <a:r>
              <a:rPr lang="ja" altLang="en-US" sz="1545" b="1" dirty="0">
                <a:solidFill>
                  <a:schemeClr val="dk1"/>
                </a:solidFill>
                <a:latin typeface="游ゴシック" panose="020B0400000000000000" pitchFamily="50" charset="-128"/>
                <a:ea typeface="游ゴシック" panose="020B0400000000000000" pitchFamily="50" charset="-128"/>
                <a:cs typeface="BIZ UDPGothic"/>
                <a:sym typeface="BIZ UDPGothic"/>
              </a:rPr>
              <a:t>患者希望による</a:t>
            </a:r>
            <a:endParaRPr sz="1545" b="1" dirty="0">
              <a:solidFill>
                <a:schemeClr val="dk1"/>
              </a:solidFill>
              <a:latin typeface="游ゴシック" panose="020B0400000000000000" pitchFamily="50" charset="-128"/>
              <a:ea typeface="游ゴシック" panose="020B0400000000000000" pitchFamily="50" charset="-128"/>
              <a:cs typeface="BIZ UDPGothic"/>
              <a:sym typeface="BIZ UDPGothic"/>
            </a:endParaRPr>
          </a:p>
          <a:p>
            <a:pPr algn="ctr">
              <a:buClr>
                <a:schemeClr val="dk1"/>
              </a:buClr>
              <a:buSzPts val="1100"/>
            </a:pPr>
            <a:r>
              <a:rPr lang="ja" altLang="en-US" sz="1545" b="1" dirty="0">
                <a:solidFill>
                  <a:schemeClr val="dk1"/>
                </a:solidFill>
                <a:latin typeface="游ゴシック" panose="020B0400000000000000" pitchFamily="50" charset="-128"/>
                <a:ea typeface="游ゴシック" panose="020B0400000000000000" pitchFamily="50" charset="-128"/>
                <a:cs typeface="BIZ UDPGothic"/>
                <a:sym typeface="BIZ UDPGothic"/>
              </a:rPr>
              <a:t>服薬カレンダー</a:t>
            </a:r>
            <a:endParaRPr sz="1545" b="1" dirty="0">
              <a:solidFill>
                <a:schemeClr val="dk1"/>
              </a:solidFill>
              <a:latin typeface="游ゴシック" panose="020B0400000000000000" pitchFamily="50" charset="-128"/>
              <a:ea typeface="游ゴシック" panose="020B0400000000000000" pitchFamily="50" charset="-128"/>
              <a:cs typeface="BIZ UDPGothic"/>
              <a:sym typeface="BIZ UDPGothic"/>
            </a:endParaRPr>
          </a:p>
        </p:txBody>
      </p:sp>
      <p:sp>
        <p:nvSpPr>
          <p:cNvPr id="333" name="Google Shape;333;p26"/>
          <p:cNvSpPr/>
          <p:nvPr/>
        </p:nvSpPr>
        <p:spPr>
          <a:xfrm>
            <a:off x="8176497" y="1805653"/>
            <a:ext cx="2383080" cy="428653"/>
          </a:xfrm>
          <a:prstGeom prst="roundRect">
            <a:avLst>
              <a:gd name="adj" fmla="val 50000"/>
            </a:avLst>
          </a:prstGeom>
          <a:noFill/>
          <a:ln w="19050" cap="flat" cmpd="sng">
            <a:solidFill>
              <a:srgbClr val="000000"/>
            </a:solidFill>
            <a:prstDash val="solid"/>
            <a:round/>
            <a:headEnd type="none" w="sm" len="sm"/>
            <a:tailEnd type="none" w="sm" len="sm"/>
          </a:ln>
        </p:spPr>
        <p:txBody>
          <a:bodyPr spcFirstLastPara="1" wrap="square" lIns="117687" tIns="117687" rIns="117687" bIns="117687" anchor="ctr" anchorCtr="0">
            <a:noAutofit/>
          </a:bodyPr>
          <a:lstStyle/>
          <a:p>
            <a:pPr algn="ctr">
              <a:buClr>
                <a:schemeClr val="dk1"/>
              </a:buClr>
              <a:buSzPts val="1100"/>
            </a:pPr>
            <a:r>
              <a:rPr lang="ja" altLang="en-US" sz="1545" b="1" dirty="0">
                <a:solidFill>
                  <a:schemeClr val="dk1"/>
                </a:solidFill>
                <a:latin typeface="游ゴシック" panose="020B0400000000000000" pitchFamily="50" charset="-128"/>
                <a:ea typeface="游ゴシック" panose="020B0400000000000000" pitchFamily="50" charset="-128"/>
                <a:cs typeface="BIZ UDPGothic"/>
                <a:sym typeface="BIZ UDPGothic"/>
              </a:rPr>
              <a:t>長期収載品の選定療養</a:t>
            </a:r>
            <a:endParaRPr sz="1545" b="1" dirty="0">
              <a:solidFill>
                <a:schemeClr val="dk1"/>
              </a:solidFill>
              <a:latin typeface="游ゴシック" panose="020B0400000000000000" pitchFamily="50" charset="-128"/>
              <a:ea typeface="游ゴシック" panose="020B0400000000000000" pitchFamily="50" charset="-128"/>
              <a:cs typeface="BIZ UDPGothic"/>
              <a:sym typeface="BIZ UDP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27"/>
          <p:cNvSpPr txBox="1">
            <a:spLocks noGrp="1"/>
          </p:cNvSpPr>
          <p:nvPr>
            <p:ph type="ctrTitle"/>
          </p:nvPr>
        </p:nvSpPr>
        <p:spPr>
          <a:xfrm>
            <a:off x="1414815" y="1214230"/>
            <a:ext cx="9362789" cy="4669230"/>
          </a:xfrm>
          <a:prstGeom prst="rect">
            <a:avLst/>
          </a:prstGeom>
        </p:spPr>
        <p:txBody>
          <a:bodyPr spcFirstLastPara="1" vert="horz" wrap="square" lIns="409119" tIns="83124" rIns="83124" bIns="83124" rtlCol="0" anchor="t" anchorCtr="0">
            <a:noAutofit/>
          </a:bodyPr>
          <a:lstStyle/>
          <a:p>
            <a:pPr marL="179822" algn="l">
              <a:lnSpc>
                <a:spcPct val="150000"/>
              </a:lnSpc>
              <a:spcBef>
                <a:spcPts val="0"/>
              </a:spcBef>
              <a:buClr>
                <a:srgbClr val="000000"/>
              </a:buClr>
              <a:buSzPts val="1400"/>
            </a:pPr>
            <a:endParaRPr sz="1802"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408686" algn="l">
              <a:lnSpc>
                <a:spcPct val="150000"/>
              </a:lnSpc>
              <a:spcBef>
                <a:spcPts val="0"/>
              </a:spcBef>
              <a:buClr>
                <a:srgbClr val="000000"/>
              </a:buClr>
              <a:buSzPts val="1400"/>
              <a:buFont typeface="BIZ UDPGothic"/>
              <a:buChar char="●"/>
            </a:pPr>
            <a:r>
              <a:rPr lang="ja" altLang="en-US" sz="1802"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感染症の予防及び感染症の患者に対する医療に関する法律→結核患者の適正医療</a:t>
            </a:r>
            <a:endParaRPr sz="1802"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408686" algn="l">
              <a:lnSpc>
                <a:spcPct val="150000"/>
              </a:lnSpc>
              <a:spcBef>
                <a:spcPts val="0"/>
              </a:spcBef>
              <a:buClr>
                <a:srgbClr val="000000"/>
              </a:buClr>
              <a:buSzPts val="1400"/>
              <a:buFont typeface="BIZ UDPGothic"/>
              <a:buChar char="●"/>
            </a:pPr>
            <a:r>
              <a:rPr lang="ja" altLang="en-US" sz="1802"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障害者自立支援法→精神通院医療</a:t>
            </a:r>
            <a:endParaRPr sz="1802"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408686" algn="l">
              <a:lnSpc>
                <a:spcPct val="150000"/>
              </a:lnSpc>
              <a:spcBef>
                <a:spcPts val="0"/>
              </a:spcBef>
              <a:buClr>
                <a:srgbClr val="000000"/>
              </a:buClr>
              <a:buSzPts val="1400"/>
              <a:buFont typeface="BIZ UDPGothic"/>
              <a:buChar char="●"/>
            </a:pPr>
            <a:r>
              <a:rPr lang="ja" altLang="en-US" sz="1802"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児童福祉法→療育の給付・障害児施設医療・小児慢性特定疾患治療研究事業に係る医療・児童福祉法の措置等に係る医療</a:t>
            </a:r>
            <a:endParaRPr sz="1802"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408686" algn="l">
              <a:lnSpc>
                <a:spcPct val="150000"/>
              </a:lnSpc>
              <a:spcBef>
                <a:spcPts val="0"/>
              </a:spcBef>
              <a:buClr>
                <a:srgbClr val="000000"/>
              </a:buClr>
              <a:buSzPts val="1400"/>
              <a:buFont typeface="BIZ UDPGothic"/>
              <a:buChar char="●"/>
            </a:pPr>
            <a:r>
              <a:rPr lang="ja" altLang="en-US" sz="1802"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母子保健法による養育医療</a:t>
            </a:r>
            <a:endParaRPr sz="1802"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408686" algn="l">
              <a:lnSpc>
                <a:spcPct val="150000"/>
              </a:lnSpc>
              <a:spcBef>
                <a:spcPts val="0"/>
              </a:spcBef>
              <a:buClr>
                <a:srgbClr val="000000"/>
              </a:buClr>
              <a:buSzPts val="1400"/>
              <a:buFont typeface="BIZ UDPGothic"/>
              <a:buChar char="●"/>
            </a:pPr>
            <a:r>
              <a:rPr lang="ja" altLang="en-US" sz="1802"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特定疾患治療費及び先天性血液凝固因子障害等治療費</a:t>
            </a:r>
            <a:endParaRPr sz="1802"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408686" algn="l">
              <a:lnSpc>
                <a:spcPct val="150000"/>
              </a:lnSpc>
              <a:spcBef>
                <a:spcPts val="0"/>
              </a:spcBef>
              <a:buClr>
                <a:srgbClr val="000000"/>
              </a:buClr>
              <a:buSzPts val="1400"/>
              <a:buFont typeface="BIZ UDPGothic"/>
              <a:buChar char="●"/>
            </a:pPr>
            <a:r>
              <a:rPr lang="ja" altLang="en-US" sz="1802"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小児慢性特定疾患治療研究事業に係る医療の給付</a:t>
            </a:r>
            <a:endParaRPr sz="1802"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408686" algn="l">
              <a:lnSpc>
                <a:spcPct val="150000"/>
              </a:lnSpc>
              <a:spcBef>
                <a:spcPts val="0"/>
              </a:spcBef>
              <a:buClr>
                <a:srgbClr val="000000"/>
              </a:buClr>
              <a:buSzPts val="1400"/>
              <a:buFont typeface="BIZ UDPGothic"/>
              <a:buChar char="●"/>
            </a:pPr>
            <a:r>
              <a:rPr lang="ja" altLang="en-US" sz="1802"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石綿による健康被害の救済に関する法律による医療費の支給</a:t>
            </a:r>
            <a:endParaRPr sz="1802"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408686" algn="l">
              <a:lnSpc>
                <a:spcPct val="150000"/>
              </a:lnSpc>
              <a:spcBef>
                <a:spcPts val="0"/>
              </a:spcBef>
              <a:buClr>
                <a:srgbClr val="000000"/>
              </a:buClr>
              <a:buSzPts val="1400"/>
              <a:buFont typeface="BIZ UDPGothic"/>
              <a:buChar char="●"/>
            </a:pPr>
            <a:r>
              <a:rPr lang="ja" altLang="en-US" sz="1802"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生活保護法による医療扶助</a:t>
            </a:r>
            <a:endParaRPr sz="1802"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algn="just">
              <a:lnSpc>
                <a:spcPct val="100000"/>
              </a:lnSpc>
              <a:spcBef>
                <a:spcPts val="644"/>
              </a:spcBef>
              <a:buClr>
                <a:schemeClr val="dk1"/>
              </a:buClr>
              <a:buSzPts val="1100"/>
            </a:pPr>
            <a:endParaRPr sz="2317" dirty="0">
              <a:solidFill>
                <a:srgbClr val="000000"/>
              </a:solidFill>
              <a:latin typeface="游ゴシック" panose="020B0400000000000000" pitchFamily="50" charset="-128"/>
              <a:ea typeface="游ゴシック" panose="020B0400000000000000" pitchFamily="50" charset="-128"/>
              <a:cs typeface="M PLUS 1p"/>
              <a:sym typeface="M PLUS 1p"/>
            </a:endParaRPr>
          </a:p>
        </p:txBody>
      </p:sp>
      <p:sp>
        <p:nvSpPr>
          <p:cNvPr id="339" name="Google Shape;339;p27"/>
          <p:cNvSpPr txBox="1"/>
          <p:nvPr/>
        </p:nvSpPr>
        <p:spPr>
          <a:xfrm>
            <a:off x="1508012" y="274377"/>
            <a:ext cx="9241144" cy="796291"/>
          </a:xfrm>
          <a:prstGeom prst="rect">
            <a:avLst/>
          </a:prstGeom>
          <a:noFill/>
          <a:ln>
            <a:noFill/>
          </a:ln>
        </p:spPr>
        <p:txBody>
          <a:bodyPr spcFirstLastPara="1" wrap="square" lIns="117687" tIns="117687" rIns="117687" bIns="117687" anchor="ctr" anchorCtr="0">
            <a:noAutofit/>
          </a:bodyPr>
          <a:lstStyle/>
          <a:p>
            <a:pPr algn="ctr"/>
            <a:r>
              <a:rPr lang="ja" altLang="en-US" sz="3862" b="1" dirty="0">
                <a:latin typeface="游ゴシック" panose="020B0400000000000000" pitchFamily="50" charset="-128"/>
                <a:ea typeface="游ゴシック" panose="020B0400000000000000" pitchFamily="50" charset="-128"/>
                <a:cs typeface="BIZ UDPGothic"/>
                <a:sym typeface="BIZ UDPGothic"/>
              </a:rPr>
              <a:t>取扱い公費負担医療</a:t>
            </a:r>
            <a:endParaRPr sz="3862" b="1" dirty="0">
              <a:latin typeface="游ゴシック" panose="020B0400000000000000" pitchFamily="50" charset="-128"/>
              <a:ea typeface="游ゴシック" panose="020B0400000000000000" pitchFamily="50" charset="-128"/>
              <a:cs typeface="BIZ UDPGothic"/>
              <a:sym typeface="BIZ UDPGothic"/>
            </a:endParaRPr>
          </a:p>
        </p:txBody>
      </p:sp>
      <p:pic>
        <p:nvPicPr>
          <p:cNvPr id="340" name="Google Shape;340;p27"/>
          <p:cNvPicPr preferRelativeResize="0"/>
          <p:nvPr/>
        </p:nvPicPr>
        <p:blipFill>
          <a:blip r:embed="rId3">
            <a:alphaModFix/>
          </a:blip>
          <a:stretch>
            <a:fillRect/>
          </a:stretch>
        </p:blipFill>
        <p:spPr>
          <a:xfrm>
            <a:off x="8909424" y="3790974"/>
            <a:ext cx="1548075" cy="1548075"/>
          </a:xfrm>
          <a:prstGeom prst="rect">
            <a:avLst/>
          </a:prstGeom>
          <a:noFill/>
          <a:ln>
            <a:noFill/>
          </a:ln>
        </p:spPr>
      </p:pic>
      <p:sp>
        <p:nvSpPr>
          <p:cNvPr id="341" name="Google Shape;341;p27"/>
          <p:cNvSpPr txBox="1"/>
          <p:nvPr/>
        </p:nvSpPr>
        <p:spPr>
          <a:xfrm>
            <a:off x="1462122" y="6487723"/>
            <a:ext cx="9268176" cy="230546"/>
          </a:xfrm>
          <a:prstGeom prst="rect">
            <a:avLst/>
          </a:prstGeom>
          <a:solidFill>
            <a:srgbClr val="FF9900"/>
          </a:solidFill>
          <a:ln>
            <a:noFill/>
          </a:ln>
        </p:spPr>
        <p:txBody>
          <a:bodyPr spcFirstLastPara="1" wrap="square" lIns="117687" tIns="117687" rIns="117687" bIns="117687" anchor="ctr" anchorCtr="0">
            <a:noAutofit/>
          </a:bodyPr>
          <a:lstStyle/>
          <a:p>
            <a:pPr algn="ctr"/>
            <a:endParaRPr sz="3862"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985FD-542B-326D-1D4A-01FCC790C357}"/>
            </a:ext>
          </a:extLst>
        </p:cNvPr>
        <p:cNvGrpSpPr/>
        <p:nvPr/>
      </p:nvGrpSpPr>
      <p:grpSpPr>
        <a:xfrm>
          <a:off x="0" y="0"/>
          <a:ext cx="0" cy="0"/>
          <a:chOff x="0" y="0"/>
          <a:chExt cx="0" cy="0"/>
        </a:xfrm>
      </p:grpSpPr>
      <p:sp>
        <p:nvSpPr>
          <p:cNvPr id="2" name="Google Shape;381;p30">
            <a:extLst>
              <a:ext uri="{FF2B5EF4-FFF2-40B4-BE49-F238E27FC236}">
                <a16:creationId xmlns:a16="http://schemas.microsoft.com/office/drawing/2014/main" id="{98D91CF8-9725-4170-4BD0-2EF83435DF21}"/>
              </a:ext>
            </a:extLst>
          </p:cNvPr>
          <p:cNvSpPr txBox="1"/>
          <p:nvPr/>
        </p:nvSpPr>
        <p:spPr>
          <a:xfrm>
            <a:off x="1462122" y="6487723"/>
            <a:ext cx="9268176" cy="230546"/>
          </a:xfrm>
          <a:prstGeom prst="rect">
            <a:avLst/>
          </a:prstGeom>
          <a:solidFill>
            <a:srgbClr val="FF9900"/>
          </a:solidFill>
          <a:ln>
            <a:noFill/>
          </a:ln>
        </p:spPr>
        <p:txBody>
          <a:bodyPr spcFirstLastPara="1" wrap="square" lIns="117687" tIns="117687" rIns="117687" bIns="117687" anchor="ctr" anchorCtr="0">
            <a:noAutofit/>
          </a:bodyPr>
          <a:lstStyle/>
          <a:p>
            <a:pPr algn="ctr"/>
            <a:endParaRPr sz="3862"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p:txBody>
      </p:sp>
      <p:pic>
        <p:nvPicPr>
          <p:cNvPr id="4" name="図 3">
            <a:extLst>
              <a:ext uri="{FF2B5EF4-FFF2-40B4-BE49-F238E27FC236}">
                <a16:creationId xmlns:a16="http://schemas.microsoft.com/office/drawing/2014/main" id="{32EF325A-A61C-4BDF-1838-1D07AEC8D970}"/>
              </a:ext>
            </a:extLst>
          </p:cNvPr>
          <p:cNvPicPr>
            <a:picLocks noChangeAspect="1"/>
          </p:cNvPicPr>
          <p:nvPr/>
        </p:nvPicPr>
        <p:blipFill>
          <a:blip r:embed="rId2"/>
          <a:stretch>
            <a:fillRect/>
          </a:stretch>
        </p:blipFill>
        <p:spPr>
          <a:xfrm>
            <a:off x="1510377" y="139731"/>
            <a:ext cx="9171247" cy="6204577"/>
          </a:xfrm>
          <a:prstGeom prst="rect">
            <a:avLst/>
          </a:prstGeom>
        </p:spPr>
      </p:pic>
    </p:spTree>
    <p:extLst>
      <p:ext uri="{BB962C8B-B14F-4D97-AF65-F5344CB8AC3E}">
        <p14:creationId xmlns:p14="http://schemas.microsoft.com/office/powerpoint/2010/main" val="3591510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29"/>
          <p:cNvSpPr txBox="1">
            <a:spLocks noGrp="1"/>
          </p:cNvSpPr>
          <p:nvPr>
            <p:ph type="ctrTitle"/>
          </p:nvPr>
        </p:nvSpPr>
        <p:spPr>
          <a:xfrm>
            <a:off x="1434317" y="4432763"/>
            <a:ext cx="9323785" cy="1959833"/>
          </a:xfrm>
          <a:prstGeom prst="rect">
            <a:avLst/>
          </a:prstGeom>
        </p:spPr>
        <p:txBody>
          <a:bodyPr spcFirstLastPara="1" vert="horz" wrap="square" lIns="409119" tIns="83124" rIns="83124" bIns="83124" rtlCol="0" anchor="t" anchorCtr="0">
            <a:noAutofit/>
          </a:bodyPr>
          <a:lstStyle/>
          <a:p>
            <a:pPr algn="l">
              <a:lnSpc>
                <a:spcPct val="115000"/>
              </a:lnSpc>
              <a:spcBef>
                <a:spcPts val="0"/>
              </a:spcBef>
              <a:buClr>
                <a:schemeClr val="dk1"/>
              </a:buClr>
              <a:buSzPts val="1100"/>
            </a:pPr>
            <a:r>
              <a:rPr lang="ja" altLang="en-US" sz="2317" dirty="0">
                <a:latin typeface="游ゴシック" panose="020B0400000000000000" pitchFamily="50" charset="-128"/>
                <a:ea typeface="游ゴシック" panose="020B0400000000000000" pitchFamily="50" charset="-128"/>
                <a:cs typeface="BIZ UDPGothic"/>
                <a:sym typeface="BIZ UDPGothic"/>
              </a:rPr>
              <a:t>当薬局は、皆様の健康を守るため、災害や新しい感染症が発生した際にも迅速に対応できる体制を備えています。</a:t>
            </a:r>
            <a:endParaRPr sz="2317" dirty="0">
              <a:latin typeface="游ゴシック" panose="020B0400000000000000" pitchFamily="50" charset="-128"/>
              <a:ea typeface="游ゴシック" panose="020B0400000000000000" pitchFamily="50" charset="-128"/>
              <a:cs typeface="BIZ UDPGothic"/>
              <a:sym typeface="BIZ UDPGothic"/>
            </a:endParaRPr>
          </a:p>
          <a:p>
            <a:pPr algn="l">
              <a:lnSpc>
                <a:spcPct val="115000"/>
              </a:lnSpc>
              <a:spcBef>
                <a:spcPts val="1287"/>
              </a:spcBef>
              <a:spcAft>
                <a:spcPts val="1287"/>
              </a:spcAft>
              <a:buClr>
                <a:schemeClr val="dk1"/>
              </a:buClr>
              <a:buSzPts val="1100"/>
            </a:pPr>
            <a:r>
              <a:rPr lang="ja" altLang="en-US" sz="2317" dirty="0">
                <a:latin typeface="游ゴシック" panose="020B0400000000000000" pitchFamily="50" charset="-128"/>
                <a:ea typeface="游ゴシック" panose="020B0400000000000000" pitchFamily="50" charset="-128"/>
                <a:cs typeface="BIZ UDPGothic"/>
                <a:sym typeface="BIZ UDPGothic"/>
              </a:rPr>
              <a:t>他の薬局や病院、行政機関と連携し、災害や緊急時でも安心して薬を受け取れる仕組みを維持します。</a:t>
            </a:r>
            <a:endParaRPr sz="2317" dirty="0">
              <a:latin typeface="游ゴシック" panose="020B0400000000000000" pitchFamily="50" charset="-128"/>
              <a:ea typeface="游ゴシック" panose="020B0400000000000000" pitchFamily="50" charset="-128"/>
              <a:cs typeface="BIZ UDPGothic"/>
              <a:sym typeface="BIZ UDPGothic"/>
            </a:endParaRPr>
          </a:p>
        </p:txBody>
      </p:sp>
      <p:sp>
        <p:nvSpPr>
          <p:cNvPr id="367" name="Google Shape;367;p29"/>
          <p:cNvSpPr txBox="1"/>
          <p:nvPr/>
        </p:nvSpPr>
        <p:spPr>
          <a:xfrm>
            <a:off x="1475633" y="349039"/>
            <a:ext cx="9241144" cy="796291"/>
          </a:xfrm>
          <a:prstGeom prst="rect">
            <a:avLst/>
          </a:prstGeom>
          <a:noFill/>
          <a:ln>
            <a:noFill/>
          </a:ln>
        </p:spPr>
        <p:txBody>
          <a:bodyPr spcFirstLastPara="1" wrap="square" lIns="117687" tIns="117687" rIns="117687" bIns="117687" anchor="ctr" anchorCtr="0">
            <a:noAutofit/>
          </a:bodyPr>
          <a:lstStyle/>
          <a:p>
            <a:pPr algn="ctr"/>
            <a:r>
              <a:rPr lang="ja" altLang="en-US" sz="3089" b="1" dirty="0">
                <a:latin typeface="游ゴシック" panose="020B0400000000000000" pitchFamily="50" charset="-128"/>
                <a:ea typeface="游ゴシック" panose="020B0400000000000000" pitchFamily="50" charset="-128"/>
                <a:cs typeface="BIZ UDPGothic"/>
                <a:sym typeface="BIZ UDPGothic"/>
              </a:rPr>
              <a:t>感染・災害発生時に対応できる体制を備えています</a:t>
            </a:r>
            <a:endParaRPr sz="3089" b="1" dirty="0">
              <a:latin typeface="游ゴシック" panose="020B0400000000000000" pitchFamily="50" charset="-128"/>
              <a:ea typeface="游ゴシック" panose="020B0400000000000000" pitchFamily="50" charset="-128"/>
              <a:cs typeface="BIZ UDPGothic"/>
              <a:sym typeface="BIZ UDPGothic"/>
            </a:endParaRPr>
          </a:p>
        </p:txBody>
      </p:sp>
      <p:sp>
        <p:nvSpPr>
          <p:cNvPr id="368" name="Google Shape;368;p29"/>
          <p:cNvSpPr txBox="1"/>
          <p:nvPr/>
        </p:nvSpPr>
        <p:spPr>
          <a:xfrm>
            <a:off x="1462122" y="6487723"/>
            <a:ext cx="9268176" cy="230546"/>
          </a:xfrm>
          <a:prstGeom prst="rect">
            <a:avLst/>
          </a:prstGeom>
          <a:solidFill>
            <a:srgbClr val="FF9900"/>
          </a:solidFill>
          <a:ln>
            <a:noFill/>
          </a:ln>
        </p:spPr>
        <p:txBody>
          <a:bodyPr spcFirstLastPara="1" wrap="square" lIns="117687" tIns="117687" rIns="117687" bIns="117687" anchor="ctr" anchorCtr="0">
            <a:noAutofit/>
          </a:bodyPr>
          <a:lstStyle/>
          <a:p>
            <a:pPr algn="ctr"/>
            <a:endParaRPr sz="3862"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p:txBody>
      </p:sp>
      <p:pic>
        <p:nvPicPr>
          <p:cNvPr id="369" name="Google Shape;369;p29"/>
          <p:cNvPicPr preferRelativeResize="0"/>
          <p:nvPr/>
        </p:nvPicPr>
        <p:blipFill>
          <a:blip r:embed="rId3">
            <a:alphaModFix/>
          </a:blip>
          <a:stretch>
            <a:fillRect/>
          </a:stretch>
        </p:blipFill>
        <p:spPr>
          <a:xfrm>
            <a:off x="6694297" y="1265718"/>
            <a:ext cx="1239039" cy="1239039"/>
          </a:xfrm>
          <a:prstGeom prst="rect">
            <a:avLst/>
          </a:prstGeom>
          <a:noFill/>
          <a:ln>
            <a:noFill/>
          </a:ln>
        </p:spPr>
      </p:pic>
      <p:pic>
        <p:nvPicPr>
          <p:cNvPr id="370" name="Google Shape;370;p29"/>
          <p:cNvPicPr preferRelativeResize="0"/>
          <p:nvPr/>
        </p:nvPicPr>
        <p:blipFill>
          <a:blip r:embed="rId4">
            <a:alphaModFix/>
          </a:blip>
          <a:stretch>
            <a:fillRect/>
          </a:stretch>
        </p:blipFill>
        <p:spPr>
          <a:xfrm>
            <a:off x="8685410" y="1265728"/>
            <a:ext cx="1067343" cy="1067321"/>
          </a:xfrm>
          <a:prstGeom prst="rect">
            <a:avLst/>
          </a:prstGeom>
          <a:noFill/>
          <a:ln>
            <a:noFill/>
          </a:ln>
        </p:spPr>
      </p:pic>
      <p:pic>
        <p:nvPicPr>
          <p:cNvPr id="371" name="Google Shape;371;p29"/>
          <p:cNvPicPr preferRelativeResize="0"/>
          <p:nvPr/>
        </p:nvPicPr>
        <p:blipFill>
          <a:blip r:embed="rId5">
            <a:alphaModFix/>
          </a:blip>
          <a:stretch>
            <a:fillRect/>
          </a:stretch>
        </p:blipFill>
        <p:spPr>
          <a:xfrm>
            <a:off x="8741759" y="2830994"/>
            <a:ext cx="1103814" cy="1103814"/>
          </a:xfrm>
          <a:prstGeom prst="rect">
            <a:avLst/>
          </a:prstGeom>
          <a:noFill/>
          <a:ln>
            <a:noFill/>
          </a:ln>
        </p:spPr>
      </p:pic>
      <p:pic>
        <p:nvPicPr>
          <p:cNvPr id="372" name="Google Shape;372;p29"/>
          <p:cNvPicPr preferRelativeResize="0"/>
          <p:nvPr/>
        </p:nvPicPr>
        <p:blipFill>
          <a:blip r:embed="rId6">
            <a:alphaModFix/>
          </a:blip>
          <a:stretch>
            <a:fillRect/>
          </a:stretch>
        </p:blipFill>
        <p:spPr>
          <a:xfrm>
            <a:off x="6838389" y="2786342"/>
            <a:ext cx="1364836" cy="1364836"/>
          </a:xfrm>
          <a:prstGeom prst="rect">
            <a:avLst/>
          </a:prstGeom>
          <a:noFill/>
          <a:ln>
            <a:noFill/>
          </a:ln>
        </p:spPr>
      </p:pic>
      <p:pic>
        <p:nvPicPr>
          <p:cNvPr id="373" name="Google Shape;373;p29"/>
          <p:cNvPicPr preferRelativeResize="0"/>
          <p:nvPr/>
        </p:nvPicPr>
        <p:blipFill rotWithShape="1">
          <a:blip r:embed="rId7">
            <a:alphaModFix/>
          </a:blip>
          <a:srcRect l="14466" t="8450" r="9273" b="11066"/>
          <a:stretch/>
        </p:blipFill>
        <p:spPr>
          <a:xfrm>
            <a:off x="3232623" y="1100532"/>
            <a:ext cx="3067264" cy="32371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30"/>
          <p:cNvSpPr txBox="1"/>
          <p:nvPr/>
        </p:nvSpPr>
        <p:spPr>
          <a:xfrm>
            <a:off x="1230417" y="106520"/>
            <a:ext cx="9731585" cy="1305268"/>
          </a:xfrm>
          <a:prstGeom prst="rect">
            <a:avLst/>
          </a:prstGeom>
          <a:noFill/>
          <a:ln>
            <a:noFill/>
          </a:ln>
        </p:spPr>
        <p:txBody>
          <a:bodyPr spcFirstLastPara="1" wrap="square" lIns="117687" tIns="117687" rIns="117687" bIns="117687" anchor="ctr" anchorCtr="0">
            <a:noAutofit/>
          </a:bodyPr>
          <a:lstStyle/>
          <a:p>
            <a:pPr algn="ctr"/>
            <a:r>
              <a:rPr lang="ja" altLang="en-US" sz="4634" b="1" dirty="0">
                <a:latin typeface="游ゴシック" panose="020B0400000000000000" pitchFamily="50" charset="-128"/>
                <a:ea typeface="游ゴシック" panose="020B0400000000000000" pitchFamily="50" charset="-128"/>
                <a:cs typeface="BIZ UDPGothic"/>
                <a:sym typeface="BIZ UDPGothic"/>
              </a:rPr>
              <a:t>患者さんへのお願い</a:t>
            </a:r>
            <a:endParaRPr sz="4634" b="1" dirty="0">
              <a:latin typeface="游ゴシック" panose="020B0400000000000000" pitchFamily="50" charset="-128"/>
              <a:ea typeface="游ゴシック" panose="020B0400000000000000" pitchFamily="50" charset="-128"/>
              <a:cs typeface="BIZ UDPGothic"/>
              <a:sym typeface="BIZ UDPGothic"/>
            </a:endParaRPr>
          </a:p>
          <a:p>
            <a:pPr algn="ctr"/>
            <a:r>
              <a:rPr lang="ja" altLang="en-US" sz="3089" b="1" dirty="0">
                <a:latin typeface="游ゴシック" panose="020B0400000000000000" pitchFamily="50" charset="-128"/>
                <a:ea typeface="游ゴシック" panose="020B0400000000000000" pitchFamily="50" charset="-128"/>
                <a:cs typeface="BIZ UDPGothic"/>
                <a:sym typeface="BIZ UDPGothic"/>
              </a:rPr>
              <a:t>ー医薬品の供給が難しくなっていますー</a:t>
            </a:r>
            <a:endParaRPr sz="3089" b="1" dirty="0">
              <a:latin typeface="游ゴシック" panose="020B0400000000000000" pitchFamily="50" charset="-128"/>
              <a:ea typeface="游ゴシック" panose="020B0400000000000000" pitchFamily="50" charset="-128"/>
              <a:cs typeface="BIZ UDPGothic"/>
              <a:sym typeface="BIZ UDPGothic"/>
            </a:endParaRPr>
          </a:p>
        </p:txBody>
      </p:sp>
      <p:sp>
        <p:nvSpPr>
          <p:cNvPr id="379" name="Google Shape;379;p30"/>
          <p:cNvSpPr txBox="1"/>
          <p:nvPr/>
        </p:nvSpPr>
        <p:spPr>
          <a:xfrm>
            <a:off x="4300243" y="2937561"/>
            <a:ext cx="6319352" cy="2358365"/>
          </a:xfrm>
          <a:prstGeom prst="rect">
            <a:avLst/>
          </a:prstGeom>
          <a:noFill/>
          <a:ln>
            <a:noFill/>
          </a:ln>
        </p:spPr>
        <p:txBody>
          <a:bodyPr spcFirstLastPara="1" wrap="square" lIns="166634" tIns="166634" rIns="166634" bIns="166634" anchor="t" anchorCtr="0">
            <a:noAutofit/>
          </a:bodyPr>
          <a:lstStyle/>
          <a:p>
            <a:r>
              <a:rPr lang="ja" altLang="en-US" sz="1545" dirty="0">
                <a:latin typeface="游ゴシック" panose="020B0400000000000000" pitchFamily="50" charset="-128"/>
                <a:ea typeface="游ゴシック" panose="020B0400000000000000" pitchFamily="50" charset="-128"/>
                <a:cs typeface="BIZ UDGothic"/>
                <a:sym typeface="BIZ UDGothic"/>
              </a:rPr>
              <a:t>状況によっては医師に確認の上、以下の変更を行う必要が生じるため、調剤にお時間をいただく場合がございます。</a:t>
            </a:r>
            <a:endParaRPr sz="1545" dirty="0">
              <a:latin typeface="游ゴシック" panose="020B0400000000000000" pitchFamily="50" charset="-128"/>
              <a:ea typeface="游ゴシック" panose="020B0400000000000000" pitchFamily="50" charset="-128"/>
              <a:cs typeface="BIZ UDGothic"/>
              <a:sym typeface="BIZ UDGothic"/>
            </a:endParaRPr>
          </a:p>
          <a:p>
            <a:pPr>
              <a:spcBef>
                <a:spcPts val="1287"/>
              </a:spcBef>
            </a:pPr>
            <a:r>
              <a:rPr lang="ja" altLang="en-US" sz="3089" b="1" dirty="0">
                <a:latin typeface="游ゴシック" panose="020B0400000000000000" pitchFamily="50" charset="-128"/>
                <a:ea typeface="游ゴシック" panose="020B0400000000000000" pitchFamily="50" charset="-128"/>
                <a:cs typeface="BIZ UDPGothic"/>
                <a:sym typeface="BIZ UDPGothic"/>
              </a:rPr>
              <a:t>・同一成分・同一薬効薬への変更</a:t>
            </a:r>
            <a:endParaRPr sz="3089" b="1" dirty="0">
              <a:latin typeface="游ゴシック" panose="020B0400000000000000" pitchFamily="50" charset="-128"/>
              <a:ea typeface="游ゴシック" panose="020B0400000000000000" pitchFamily="50" charset="-128"/>
              <a:cs typeface="BIZ UDPGothic"/>
              <a:sym typeface="BIZ UDPGothic"/>
            </a:endParaRPr>
          </a:p>
          <a:p>
            <a:pPr>
              <a:spcBef>
                <a:spcPts val="1287"/>
              </a:spcBef>
            </a:pPr>
            <a:r>
              <a:rPr lang="ja" altLang="en-US" sz="3089" b="1" dirty="0">
                <a:latin typeface="游ゴシック" panose="020B0400000000000000" pitchFamily="50" charset="-128"/>
                <a:ea typeface="游ゴシック" panose="020B0400000000000000" pitchFamily="50" charset="-128"/>
                <a:cs typeface="BIZ UDPGothic"/>
                <a:sym typeface="BIZ UDPGothic"/>
              </a:rPr>
              <a:t>・処方日数の変更</a:t>
            </a:r>
            <a:endParaRPr sz="3089" b="1" dirty="0">
              <a:latin typeface="游ゴシック" panose="020B0400000000000000" pitchFamily="50" charset="-128"/>
              <a:ea typeface="游ゴシック" panose="020B0400000000000000" pitchFamily="50" charset="-128"/>
              <a:cs typeface="BIZ UDPGothic"/>
              <a:sym typeface="BIZ UDPGothic"/>
            </a:endParaRPr>
          </a:p>
          <a:p>
            <a:pPr>
              <a:spcBef>
                <a:spcPts val="1287"/>
              </a:spcBef>
            </a:pPr>
            <a:r>
              <a:rPr lang="ja" altLang="en-US" sz="1545" b="1" dirty="0">
                <a:solidFill>
                  <a:srgbClr val="1F1F1F"/>
                </a:solidFill>
                <a:highlight>
                  <a:srgbClr val="FFFFFF"/>
                </a:highlight>
                <a:latin typeface="游ゴシック" panose="020B0400000000000000" pitchFamily="50" charset="-128"/>
                <a:ea typeface="游ゴシック" panose="020B0400000000000000" pitchFamily="50" charset="-128"/>
              </a:rPr>
              <a:t>ご理解・ご協力をお願いいたします。</a:t>
            </a:r>
            <a:endParaRPr sz="1545" dirty="0">
              <a:latin typeface="游ゴシック" panose="020B0400000000000000" pitchFamily="50" charset="-128"/>
              <a:ea typeface="游ゴシック" panose="020B0400000000000000" pitchFamily="50" charset="-128"/>
              <a:cs typeface="BIZ UDPGothic"/>
              <a:sym typeface="BIZ UDPGothic"/>
            </a:endParaRPr>
          </a:p>
        </p:txBody>
      </p:sp>
      <p:sp>
        <p:nvSpPr>
          <p:cNvPr id="380" name="Google Shape;380;p30"/>
          <p:cNvSpPr txBox="1"/>
          <p:nvPr/>
        </p:nvSpPr>
        <p:spPr>
          <a:xfrm>
            <a:off x="2074980" y="5295926"/>
            <a:ext cx="8042460" cy="1494068"/>
          </a:xfrm>
          <a:prstGeom prst="rect">
            <a:avLst/>
          </a:prstGeom>
          <a:noFill/>
          <a:ln>
            <a:noFill/>
          </a:ln>
        </p:spPr>
        <p:txBody>
          <a:bodyPr spcFirstLastPara="1" wrap="square" lIns="409119" tIns="83124" rIns="83124" bIns="83124" anchor="t" anchorCtr="0">
            <a:spAutoFit/>
          </a:bodyPr>
          <a:lstStyle/>
          <a:p>
            <a:r>
              <a:rPr lang="ja" altLang="en-US" sz="2317" dirty="0">
                <a:solidFill>
                  <a:srgbClr val="222222"/>
                </a:solidFill>
                <a:highlight>
                  <a:srgbClr val="FFFFFF"/>
                </a:highlight>
                <a:latin typeface="游ゴシック" panose="020B0400000000000000" pitchFamily="50" charset="-128"/>
                <a:ea typeface="游ゴシック" panose="020B0400000000000000" pitchFamily="50" charset="-128"/>
                <a:cs typeface="BIZ UDPGothic"/>
                <a:sym typeface="BIZ UDPGothic"/>
              </a:rPr>
              <a:t>当薬局では必要な医薬品を確保するため</a:t>
            </a:r>
            <a:endParaRPr sz="2317" dirty="0">
              <a:solidFill>
                <a:srgbClr val="222222"/>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a:spcBef>
                <a:spcPts val="1030"/>
              </a:spcBef>
              <a:spcAft>
                <a:spcPts val="1030"/>
              </a:spcAft>
            </a:pPr>
            <a:r>
              <a:rPr lang="ja" altLang="en-US" sz="2317" b="1" dirty="0">
                <a:solidFill>
                  <a:srgbClr val="222222"/>
                </a:solidFill>
                <a:highlight>
                  <a:srgbClr val="EFEFEF"/>
                </a:highlight>
                <a:latin typeface="游ゴシック" panose="020B0400000000000000" pitchFamily="50" charset="-128"/>
                <a:ea typeface="游ゴシック" panose="020B0400000000000000" pitchFamily="50" charset="-128"/>
                <a:cs typeface="BIZ UDPGothic"/>
                <a:sym typeface="BIZ UDPGothic"/>
              </a:rPr>
              <a:t>薬局間の医薬品の融通・医療機関との情報共有</a:t>
            </a:r>
            <a:r>
              <a:rPr lang="ja" altLang="en-US" sz="2317" dirty="0">
                <a:solidFill>
                  <a:srgbClr val="222222"/>
                </a:solidFill>
                <a:highlight>
                  <a:srgbClr val="FFFFFF"/>
                </a:highlight>
                <a:latin typeface="游ゴシック" panose="020B0400000000000000" pitchFamily="50" charset="-128"/>
                <a:ea typeface="游ゴシック" panose="020B0400000000000000" pitchFamily="50" charset="-128"/>
                <a:cs typeface="BIZ UDPGothic"/>
                <a:sym typeface="BIZ UDPGothic"/>
              </a:rPr>
              <a:t>に努めています。</a:t>
            </a:r>
            <a:endParaRPr sz="1158" dirty="0">
              <a:solidFill>
                <a:srgbClr val="222222"/>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p:txBody>
      </p:sp>
      <p:sp>
        <p:nvSpPr>
          <p:cNvPr id="381" name="Google Shape;381;p30"/>
          <p:cNvSpPr txBox="1"/>
          <p:nvPr/>
        </p:nvSpPr>
        <p:spPr>
          <a:xfrm>
            <a:off x="1462122" y="6487723"/>
            <a:ext cx="9268176" cy="230546"/>
          </a:xfrm>
          <a:prstGeom prst="rect">
            <a:avLst/>
          </a:prstGeom>
          <a:solidFill>
            <a:srgbClr val="FF9900"/>
          </a:solidFill>
          <a:ln>
            <a:noFill/>
          </a:ln>
        </p:spPr>
        <p:txBody>
          <a:bodyPr spcFirstLastPara="1" wrap="square" lIns="117687" tIns="117687" rIns="117687" bIns="117687" anchor="ctr" anchorCtr="0">
            <a:noAutofit/>
          </a:bodyPr>
          <a:lstStyle/>
          <a:p>
            <a:pPr algn="ctr"/>
            <a:endParaRPr sz="3862"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p:txBody>
      </p:sp>
      <p:sp>
        <p:nvSpPr>
          <p:cNvPr id="382" name="Google Shape;382;p30"/>
          <p:cNvSpPr txBox="1"/>
          <p:nvPr/>
        </p:nvSpPr>
        <p:spPr>
          <a:xfrm>
            <a:off x="2074980" y="1717927"/>
            <a:ext cx="8379976" cy="1219538"/>
          </a:xfrm>
          <a:prstGeom prst="rect">
            <a:avLst/>
          </a:prstGeom>
          <a:solidFill>
            <a:srgbClr val="EFEFEF"/>
          </a:solidFill>
          <a:ln>
            <a:noFill/>
          </a:ln>
        </p:spPr>
        <p:txBody>
          <a:bodyPr spcFirstLastPara="1" wrap="square" lIns="117687" tIns="117687" rIns="117687" bIns="117687" anchor="t" anchorCtr="0">
            <a:noAutofit/>
          </a:bodyPr>
          <a:lstStyle/>
          <a:p>
            <a:pPr>
              <a:lnSpc>
                <a:spcPct val="115000"/>
              </a:lnSpc>
              <a:buClr>
                <a:schemeClr val="dk1"/>
              </a:buClr>
              <a:buSzPts val="1100"/>
            </a:pPr>
            <a:r>
              <a:rPr lang="ja" altLang="en-US" sz="2317" b="1" dirty="0">
                <a:latin typeface="游ゴシック" panose="020B0400000000000000" pitchFamily="50" charset="-128"/>
                <a:ea typeface="游ゴシック" panose="020B0400000000000000" pitchFamily="50" charset="-128"/>
                <a:cs typeface="BIZ UDPGothic"/>
                <a:sym typeface="BIZ UDPGothic"/>
              </a:rPr>
              <a:t>一部の医薬品について、十分な供給が難しい状況が続いています。</a:t>
            </a:r>
            <a:endParaRPr sz="2317" b="1" dirty="0">
              <a:latin typeface="游ゴシック" panose="020B0400000000000000" pitchFamily="50" charset="-128"/>
              <a:ea typeface="游ゴシック" panose="020B0400000000000000" pitchFamily="50" charset="-128"/>
              <a:cs typeface="BIZ UDPGothic"/>
              <a:sym typeface="BIZ UDPGothic"/>
            </a:endParaRPr>
          </a:p>
          <a:p>
            <a:pPr>
              <a:lnSpc>
                <a:spcPct val="115000"/>
              </a:lnSpc>
              <a:buClr>
                <a:schemeClr val="dk1"/>
              </a:buClr>
              <a:buSzPts val="1100"/>
            </a:pPr>
            <a:r>
              <a:rPr lang="ja" altLang="en-US" sz="2317" b="1" dirty="0">
                <a:latin typeface="游ゴシック" panose="020B0400000000000000" pitchFamily="50" charset="-128"/>
                <a:ea typeface="游ゴシック" panose="020B0400000000000000" pitchFamily="50" charset="-128"/>
                <a:cs typeface="BIZ UDPGothic"/>
                <a:sym typeface="BIZ UDPGothic"/>
              </a:rPr>
              <a:t>薬の製造上の問題、需要の増加など、複数の問題が複雑に絡み合い、流通が逼迫していることが原因です。</a:t>
            </a:r>
            <a:endParaRPr sz="2317" b="1" dirty="0">
              <a:latin typeface="游ゴシック" panose="020B0400000000000000" pitchFamily="50" charset="-128"/>
              <a:ea typeface="游ゴシック" panose="020B0400000000000000" pitchFamily="50" charset="-128"/>
              <a:cs typeface="BIZ UDPGothic"/>
              <a:sym typeface="BIZ UDPGothic"/>
            </a:endParaRPr>
          </a:p>
          <a:p>
            <a:pPr>
              <a:lnSpc>
                <a:spcPct val="115000"/>
              </a:lnSpc>
            </a:pPr>
            <a:endParaRPr sz="2317" b="1" dirty="0">
              <a:latin typeface="游ゴシック" panose="020B0400000000000000" pitchFamily="50" charset="-128"/>
              <a:ea typeface="游ゴシック" panose="020B0400000000000000" pitchFamily="50" charset="-128"/>
              <a:cs typeface="BIZ UDPGothic"/>
              <a:sym typeface="BIZ UDPGothic"/>
            </a:endParaRPr>
          </a:p>
        </p:txBody>
      </p:sp>
      <p:pic>
        <p:nvPicPr>
          <p:cNvPr id="383" name="Google Shape;383;p30"/>
          <p:cNvPicPr preferRelativeResize="0"/>
          <p:nvPr/>
        </p:nvPicPr>
        <p:blipFill rotWithShape="1">
          <a:blip r:embed="rId3">
            <a:alphaModFix/>
          </a:blip>
          <a:srcRect l="25643" t="13506" r="23079" b="14571"/>
          <a:stretch/>
        </p:blipFill>
        <p:spPr>
          <a:xfrm>
            <a:off x="2565582" y="3304877"/>
            <a:ext cx="1419447" cy="19910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2255046" y="3076232"/>
            <a:ext cx="8098455" cy="2435986"/>
          </a:xfrm>
          <a:prstGeom prst="rect">
            <a:avLst/>
          </a:prstGeom>
        </p:spPr>
        <p:txBody>
          <a:bodyPr spcFirstLastPara="1" vert="horz" wrap="square" lIns="409119" tIns="83124" rIns="83124" bIns="83124" rtlCol="0" anchor="ctr" anchorCtr="0">
            <a:noAutofit/>
          </a:bodyPr>
          <a:lstStyle/>
          <a:p>
            <a:pPr marL="81737" marR="245212" algn="l">
              <a:spcBef>
                <a:spcPts val="901"/>
              </a:spcBef>
              <a:buClr>
                <a:schemeClr val="dk1"/>
              </a:buClr>
              <a:buSzPts val="800"/>
            </a:pPr>
            <a:r>
              <a:rPr lang="ja" altLang="en-US" sz="2317" b="1" dirty="0">
                <a:solidFill>
                  <a:srgbClr val="000000"/>
                </a:solidFill>
                <a:latin typeface="M PLUS 1p"/>
                <a:ea typeface="M PLUS 1p"/>
                <a:cs typeface="M PLUS 1p"/>
                <a:sym typeface="M PLUS 1p"/>
              </a:rPr>
              <a:t>当薬局は厚生労働大臣が定める基準による調剤を行っている「保険薬局」です。</a:t>
            </a:r>
            <a:endParaRPr sz="2317" b="1" dirty="0">
              <a:solidFill>
                <a:srgbClr val="000000"/>
              </a:solidFill>
              <a:latin typeface="M PLUS 1p"/>
              <a:ea typeface="M PLUS 1p"/>
              <a:cs typeface="M PLUS 1p"/>
              <a:sym typeface="M PLUS 1p"/>
            </a:endParaRPr>
          </a:p>
          <a:p>
            <a:pPr marL="81737" marR="245212" algn="l">
              <a:spcBef>
                <a:spcPts val="901"/>
              </a:spcBef>
              <a:buClr>
                <a:schemeClr val="dk1"/>
              </a:buClr>
              <a:buSzPts val="800"/>
            </a:pPr>
            <a:r>
              <a:rPr lang="ja" altLang="en-US" sz="2317" b="1" dirty="0">
                <a:solidFill>
                  <a:srgbClr val="000000"/>
                </a:solidFill>
                <a:latin typeface="M PLUS 1p"/>
                <a:ea typeface="M PLUS 1p"/>
                <a:cs typeface="M PLUS 1p"/>
                <a:sym typeface="M PLUS 1p"/>
              </a:rPr>
              <a:t>「保険薬局」とは薬剤師が健康保険を使って調剤を行ったり、一般薬を販売（一般薬には健康保険は使えません）をしている薬局のことです。</a:t>
            </a:r>
            <a:endParaRPr sz="2317" dirty="0">
              <a:solidFill>
                <a:srgbClr val="000000"/>
              </a:solidFill>
              <a:latin typeface="M PLUS 1p"/>
              <a:ea typeface="M PLUS 1p"/>
              <a:cs typeface="M PLUS 1p"/>
              <a:sym typeface="M PLUS 1p"/>
            </a:endParaRPr>
          </a:p>
        </p:txBody>
      </p:sp>
      <p:sp>
        <p:nvSpPr>
          <p:cNvPr id="56" name="Google Shape;56;p13"/>
          <p:cNvSpPr txBox="1"/>
          <p:nvPr/>
        </p:nvSpPr>
        <p:spPr>
          <a:xfrm>
            <a:off x="2478812" y="691289"/>
            <a:ext cx="6051347" cy="2540639"/>
          </a:xfrm>
          <a:prstGeom prst="rect">
            <a:avLst/>
          </a:prstGeom>
          <a:noFill/>
          <a:ln>
            <a:noFill/>
          </a:ln>
        </p:spPr>
        <p:txBody>
          <a:bodyPr spcFirstLastPara="1" wrap="square" lIns="83124" tIns="83124" rIns="83124" bIns="83124" anchor="ctr" anchorCtr="0">
            <a:noAutofit/>
          </a:bodyPr>
          <a:lstStyle/>
          <a:p>
            <a:pPr marL="326949">
              <a:buClr>
                <a:schemeClr val="dk1"/>
              </a:buClr>
              <a:buSzPts val="800"/>
            </a:pPr>
            <a:r>
              <a:rPr lang="ja" altLang="en-US" sz="2317" b="1">
                <a:latin typeface="M PLUS 1p"/>
                <a:ea typeface="M PLUS 1p"/>
                <a:cs typeface="M PLUS 1p"/>
                <a:sym typeface="M PLUS 1p"/>
              </a:rPr>
              <a:t>この薬局は　</a:t>
            </a:r>
            <a:r>
              <a:rPr lang="ja" altLang="en-US" sz="2188" b="1">
                <a:latin typeface="M PLUS 1p"/>
                <a:ea typeface="M PLUS 1p"/>
                <a:cs typeface="M PLUS 1p"/>
                <a:sym typeface="M PLUS 1p"/>
              </a:rPr>
              <a:t>　　　　　　　　　</a:t>
            </a:r>
            <a:endParaRPr sz="2188" b="1">
              <a:latin typeface="M PLUS 1p"/>
              <a:ea typeface="M PLUS 1p"/>
              <a:cs typeface="M PLUS 1p"/>
              <a:sym typeface="M PLUS 1p"/>
            </a:endParaRPr>
          </a:p>
          <a:p>
            <a:pPr marL="326949">
              <a:spcBef>
                <a:spcPts val="772"/>
              </a:spcBef>
              <a:buClr>
                <a:schemeClr val="dk1"/>
              </a:buClr>
              <a:buSzPts val="800"/>
            </a:pPr>
            <a:r>
              <a:rPr lang="ja" altLang="en-US" sz="6179" b="1">
                <a:latin typeface="M PLUS 1p"/>
                <a:ea typeface="M PLUS 1p"/>
                <a:cs typeface="M PLUS 1p"/>
                <a:sym typeface="M PLUS 1p"/>
              </a:rPr>
              <a:t>「保険薬局」</a:t>
            </a:r>
            <a:endParaRPr sz="6179" b="1">
              <a:latin typeface="M PLUS 1p"/>
              <a:ea typeface="M PLUS 1p"/>
              <a:cs typeface="M PLUS 1p"/>
              <a:sym typeface="M PLUS 1p"/>
            </a:endParaRPr>
          </a:p>
          <a:p>
            <a:pPr marL="4250334"/>
            <a:r>
              <a:rPr lang="ja" altLang="en-US" sz="2317" b="1">
                <a:latin typeface="M PLUS 1p"/>
                <a:ea typeface="M PLUS 1p"/>
                <a:cs typeface="M PLUS 1p"/>
                <a:sym typeface="M PLUS 1p"/>
              </a:rPr>
              <a:t>です</a:t>
            </a:r>
            <a:endParaRPr sz="2317">
              <a:latin typeface="M PLUS 1p"/>
              <a:ea typeface="M PLUS 1p"/>
              <a:cs typeface="M PLUS 1p"/>
              <a:sym typeface="M PLUS 1p"/>
            </a:endParaRPr>
          </a:p>
        </p:txBody>
      </p:sp>
      <p:pic>
        <p:nvPicPr>
          <p:cNvPr id="57" name="Google Shape;57;p13"/>
          <p:cNvPicPr preferRelativeResize="0"/>
          <p:nvPr/>
        </p:nvPicPr>
        <p:blipFill>
          <a:blip r:embed="rId3">
            <a:alphaModFix/>
          </a:blip>
          <a:stretch>
            <a:fillRect/>
          </a:stretch>
        </p:blipFill>
        <p:spPr>
          <a:xfrm>
            <a:off x="8530198" y="1138381"/>
            <a:ext cx="1470280" cy="1470280"/>
          </a:xfrm>
          <a:prstGeom prst="rect">
            <a:avLst/>
          </a:prstGeom>
          <a:noFill/>
          <a:ln>
            <a:noFill/>
          </a:ln>
        </p:spPr>
      </p:pic>
      <p:sp>
        <p:nvSpPr>
          <p:cNvPr id="2" name="Google Shape;348;p28">
            <a:extLst>
              <a:ext uri="{FF2B5EF4-FFF2-40B4-BE49-F238E27FC236}">
                <a16:creationId xmlns:a16="http://schemas.microsoft.com/office/drawing/2014/main" id="{0FA1D0D6-B163-31D6-9CFA-577B38ACF75A}"/>
              </a:ext>
            </a:extLst>
          </p:cNvPr>
          <p:cNvSpPr txBox="1"/>
          <p:nvPr/>
        </p:nvSpPr>
        <p:spPr>
          <a:xfrm>
            <a:off x="1461912" y="6532996"/>
            <a:ext cx="9268176" cy="230546"/>
          </a:xfrm>
          <a:prstGeom prst="rect">
            <a:avLst/>
          </a:prstGeom>
          <a:solidFill>
            <a:srgbClr val="FF9900"/>
          </a:solidFill>
          <a:ln>
            <a:noFill/>
          </a:ln>
        </p:spPr>
        <p:txBody>
          <a:bodyPr spcFirstLastPara="1" wrap="square" lIns="117687" tIns="117687" rIns="117687" bIns="117687" anchor="ctr" anchorCtr="0">
            <a:noAutofit/>
          </a:bodyPr>
          <a:lstStyle/>
          <a:p>
            <a:pPr algn="ctr"/>
            <a:endParaRPr sz="3862"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E899AF89-B96D-DD0B-F57A-3FFDB5EA0574}"/>
              </a:ext>
            </a:extLst>
          </p:cNvPr>
          <p:cNvPicPr>
            <a:picLocks noChangeAspect="1"/>
          </p:cNvPicPr>
          <p:nvPr/>
        </p:nvPicPr>
        <p:blipFill>
          <a:blip r:embed="rId2"/>
          <a:stretch>
            <a:fillRect/>
          </a:stretch>
        </p:blipFill>
        <p:spPr>
          <a:xfrm>
            <a:off x="1461912" y="6503075"/>
            <a:ext cx="9268176" cy="227584"/>
          </a:xfrm>
          <a:prstGeom prst="rect">
            <a:avLst/>
          </a:prstGeom>
        </p:spPr>
      </p:pic>
      <p:sp>
        <p:nvSpPr>
          <p:cNvPr id="3" name="テキスト ボックス 2">
            <a:extLst>
              <a:ext uri="{FF2B5EF4-FFF2-40B4-BE49-F238E27FC236}">
                <a16:creationId xmlns:a16="http://schemas.microsoft.com/office/drawing/2014/main" id="{FCA836AD-C5DD-5C78-86F2-F96C57E9CD8B}"/>
              </a:ext>
            </a:extLst>
          </p:cNvPr>
          <p:cNvSpPr txBox="1"/>
          <p:nvPr/>
        </p:nvSpPr>
        <p:spPr>
          <a:xfrm>
            <a:off x="1461912" y="1191863"/>
            <a:ext cx="9268176" cy="5322867"/>
          </a:xfrm>
          <a:prstGeom prst="rect">
            <a:avLst/>
          </a:prstGeom>
          <a:noFill/>
        </p:spPr>
        <p:txBody>
          <a:bodyPr wrap="square" rtlCol="0">
            <a:spAutoFit/>
          </a:bodyPr>
          <a:lstStyle/>
          <a:p>
            <a:pPr fontAlgn="base"/>
            <a:r>
              <a:rPr lang="ja-JP" altLang="en-US" sz="1545" b="1" dirty="0">
                <a:latin typeface="M PLUS 1p" panose="020B0600070205080204" charset="-128"/>
                <a:ea typeface="M PLUS 1p" panose="020B0600070205080204" charset="-128"/>
                <a:cs typeface="M PLUS 1p" panose="020B0600070205080204" charset="-128"/>
              </a:rPr>
              <a:t>当薬局では、以下の掲げる体制を整備し、連携強化加算を算定しており、第二種協定指定医療機関の指定を受けております。また、オンライン服薬指導の実施要領に基づき通信環境の確保をしております。要指導医薬品及び一般用医薬品並びに検査キット（対外診断用医薬品）を販売しております。</a:t>
            </a:r>
            <a:br>
              <a:rPr lang="ja-JP" altLang="en-US" sz="1545" b="1" dirty="0">
                <a:latin typeface="M PLUS 1p" panose="020B0600070205080204" charset="-128"/>
                <a:ea typeface="M PLUS 1p" panose="020B0600070205080204" charset="-128"/>
                <a:cs typeface="M PLUS 1p" panose="020B0600070205080204" charset="-128"/>
              </a:rPr>
            </a:br>
            <a:br>
              <a:rPr lang="ja-JP" altLang="en-US" sz="1545" b="1" dirty="0">
                <a:latin typeface="M PLUS 1p" panose="020B0600070205080204" charset="-128"/>
                <a:ea typeface="M PLUS 1p" panose="020B0600070205080204" charset="-128"/>
                <a:cs typeface="M PLUS 1p" panose="020B0600070205080204" charset="-128"/>
              </a:rPr>
            </a:br>
            <a:r>
              <a:rPr lang="ja-JP" altLang="en-US" sz="1545" b="1" dirty="0">
                <a:latin typeface="M PLUS 1p" panose="020B0600070205080204" charset="-128"/>
                <a:ea typeface="M PLUS 1p" panose="020B0600070205080204" charset="-128"/>
                <a:cs typeface="M PLUS 1p" panose="020B0600070205080204" charset="-128"/>
              </a:rPr>
              <a:t>・新型インフルエンザ等感染症の発生時における体制の整備について</a:t>
            </a:r>
            <a:br>
              <a:rPr lang="ja-JP" altLang="en-US" sz="1545" b="1" dirty="0">
                <a:latin typeface="M PLUS 1p" panose="020B0600070205080204" charset="-128"/>
                <a:ea typeface="M PLUS 1p" panose="020B0600070205080204" charset="-128"/>
                <a:cs typeface="M PLUS 1p" panose="020B0600070205080204" charset="-128"/>
              </a:rPr>
            </a:br>
            <a:r>
              <a:rPr lang="ja-JP" altLang="en-US" sz="1545" b="1" dirty="0">
                <a:latin typeface="M PLUS 1p" panose="020B0600070205080204" charset="-128"/>
                <a:ea typeface="M PLUS 1p" panose="020B0600070205080204" charset="-128"/>
                <a:cs typeface="M PLUS 1p" panose="020B0600070205080204" charset="-128"/>
              </a:rPr>
              <a:t>ア　感染症の発生時における医療の提供にあたっての研修・訓練の実施（外部機関での研修・訓練に参加する場合を含む）</a:t>
            </a:r>
            <a:br>
              <a:rPr lang="ja-JP" altLang="en-US" sz="1545" b="1" dirty="0">
                <a:latin typeface="M PLUS 1p" panose="020B0600070205080204" charset="-128"/>
                <a:ea typeface="M PLUS 1p" panose="020B0600070205080204" charset="-128"/>
                <a:cs typeface="M PLUS 1p" panose="020B0600070205080204" charset="-128"/>
              </a:rPr>
            </a:br>
            <a:r>
              <a:rPr lang="ja-JP" altLang="en-US" sz="1545" b="1" dirty="0">
                <a:latin typeface="M PLUS 1p" panose="020B0600070205080204" charset="-128"/>
                <a:ea typeface="M PLUS 1p" panose="020B0600070205080204" charset="-128"/>
                <a:cs typeface="M PLUS 1p" panose="020B0600070205080204" charset="-128"/>
              </a:rPr>
              <a:t>イ　個人防備具を備蓄</a:t>
            </a:r>
            <a:br>
              <a:rPr lang="ja-JP" altLang="en-US" sz="1545" b="1" dirty="0">
                <a:latin typeface="M PLUS 1p" panose="020B0600070205080204" charset="-128"/>
                <a:ea typeface="M PLUS 1p" panose="020B0600070205080204" charset="-128"/>
                <a:cs typeface="M PLUS 1p" panose="020B0600070205080204" charset="-128"/>
              </a:rPr>
            </a:br>
            <a:r>
              <a:rPr lang="ja-JP" altLang="en-US" sz="1545" b="1" dirty="0">
                <a:latin typeface="M PLUS 1p" panose="020B0600070205080204" charset="-128"/>
                <a:ea typeface="M PLUS 1p" panose="020B0600070205080204" charset="-128"/>
                <a:cs typeface="M PLUS 1p" panose="020B0600070205080204" charset="-128"/>
              </a:rPr>
              <a:t>ウ　要指導医薬品及び一般用医療品の提供、感染症にかかる対外診断用医薬品（検査キット）の提供、マスク等の感染症対応に必要な衛生材料の提供ができる体制を新型インフルエンザ等感染症の発生がないときから整備</a:t>
            </a:r>
            <a:br>
              <a:rPr lang="ja-JP" altLang="en-US" sz="1545" b="1" dirty="0">
                <a:latin typeface="M PLUS 1p" panose="020B0600070205080204" charset="-128"/>
                <a:ea typeface="M PLUS 1p" panose="020B0600070205080204" charset="-128"/>
                <a:cs typeface="M PLUS 1p" panose="020B0600070205080204" charset="-128"/>
              </a:rPr>
            </a:br>
            <a:br>
              <a:rPr lang="ja-JP" altLang="en-US" sz="1545" b="1" dirty="0">
                <a:latin typeface="M PLUS 1p" panose="020B0600070205080204" charset="-128"/>
                <a:ea typeface="M PLUS 1p" panose="020B0600070205080204" charset="-128"/>
                <a:cs typeface="M PLUS 1p" panose="020B0600070205080204" charset="-128"/>
              </a:rPr>
            </a:br>
            <a:r>
              <a:rPr lang="ja-JP" altLang="en-US" sz="1545" b="1" dirty="0">
                <a:latin typeface="M PLUS 1p" panose="020B0600070205080204" charset="-128"/>
                <a:ea typeface="M PLUS 1p" panose="020B0600070205080204" charset="-128"/>
                <a:cs typeface="M PLUS 1p" panose="020B0600070205080204" charset="-128"/>
              </a:rPr>
              <a:t>・災害の発生時における体制の整備について</a:t>
            </a:r>
            <a:br>
              <a:rPr lang="ja-JP" altLang="en-US" sz="1545" b="1" dirty="0">
                <a:latin typeface="M PLUS 1p" panose="020B0600070205080204" charset="-128"/>
                <a:ea typeface="M PLUS 1p" panose="020B0600070205080204" charset="-128"/>
                <a:cs typeface="M PLUS 1p" panose="020B0600070205080204" charset="-128"/>
              </a:rPr>
            </a:br>
            <a:r>
              <a:rPr lang="ja-JP" altLang="en-US" sz="1545" b="1" dirty="0">
                <a:latin typeface="M PLUS 1p" panose="020B0600070205080204" charset="-128"/>
                <a:ea typeface="M PLUS 1p" panose="020B0600070205080204" charset="-128"/>
                <a:cs typeface="M PLUS 1p" panose="020B0600070205080204" charset="-128"/>
              </a:rPr>
              <a:t>ア　災害の発生時における医療の提供にあたっての研修・訓練の実施（外部機関での研修・訓練に参加する場合を含む）</a:t>
            </a:r>
            <a:br>
              <a:rPr lang="ja-JP" altLang="en-US" sz="1545" b="1" dirty="0">
                <a:latin typeface="M PLUS 1p" panose="020B0600070205080204" charset="-128"/>
                <a:ea typeface="M PLUS 1p" panose="020B0600070205080204" charset="-128"/>
                <a:cs typeface="M PLUS 1p" panose="020B0600070205080204" charset="-128"/>
              </a:rPr>
            </a:br>
            <a:r>
              <a:rPr lang="ja-JP" altLang="en-US" sz="1545" b="1" dirty="0">
                <a:latin typeface="M PLUS 1p" panose="020B0600070205080204" charset="-128"/>
                <a:ea typeface="M PLUS 1p" panose="020B0600070205080204" charset="-128"/>
                <a:cs typeface="M PLUS 1p" panose="020B0600070205080204" charset="-128"/>
              </a:rPr>
              <a:t>イ　自治体からの要請に応じて、避難所・救護所等における医療品の供給または調剤所の設置に係る人材派遣等の協力を行う体制</a:t>
            </a:r>
            <a:br>
              <a:rPr lang="ja-JP" altLang="en-US" sz="1545" b="1" dirty="0">
                <a:latin typeface="M PLUS 1p" panose="020B0600070205080204" charset="-128"/>
                <a:ea typeface="M PLUS 1p" panose="020B0600070205080204" charset="-128"/>
                <a:cs typeface="M PLUS 1p" panose="020B0600070205080204" charset="-128"/>
              </a:rPr>
            </a:br>
            <a:r>
              <a:rPr lang="ja-JP" altLang="en-US" sz="1545" b="1" dirty="0">
                <a:latin typeface="M PLUS 1p" panose="020B0600070205080204" charset="-128"/>
                <a:ea typeface="M PLUS 1p" panose="020B0600070205080204" charset="-128"/>
                <a:cs typeface="M PLUS 1p" panose="020B0600070205080204" charset="-128"/>
              </a:rPr>
              <a:t>ウ　地方公共団体や地域の薬剤師会等と協議の上で、当該保険薬局のみまたは当該保険薬局を含む近隣の保険薬局と連携して、夜間・休日等の開局時間外であっても調剤及び在宅業務に対応できる体制</a:t>
            </a:r>
          </a:p>
          <a:p>
            <a:br>
              <a:rPr lang="ja-JP" altLang="en-US" sz="2317" dirty="0"/>
            </a:br>
            <a:endParaRPr lang="ja-JP" altLang="en-US" sz="2317" dirty="0"/>
          </a:p>
        </p:txBody>
      </p:sp>
      <p:sp>
        <p:nvSpPr>
          <p:cNvPr id="4" name="Google Shape;339;p27">
            <a:extLst>
              <a:ext uri="{FF2B5EF4-FFF2-40B4-BE49-F238E27FC236}">
                <a16:creationId xmlns:a16="http://schemas.microsoft.com/office/drawing/2014/main" id="{1DF353C5-585C-A086-763D-8DFF436C5EC7}"/>
              </a:ext>
            </a:extLst>
          </p:cNvPr>
          <p:cNvSpPr txBox="1"/>
          <p:nvPr/>
        </p:nvSpPr>
        <p:spPr>
          <a:xfrm>
            <a:off x="1508012" y="274377"/>
            <a:ext cx="9241144" cy="796291"/>
          </a:xfrm>
          <a:prstGeom prst="rect">
            <a:avLst/>
          </a:prstGeom>
          <a:noFill/>
          <a:ln>
            <a:noFill/>
          </a:ln>
        </p:spPr>
        <p:txBody>
          <a:bodyPr spcFirstLastPara="1" wrap="square" lIns="117687" tIns="117687" rIns="117687" bIns="117687" anchor="ctr" anchorCtr="0">
            <a:noAutofit/>
          </a:bodyPr>
          <a:lstStyle/>
          <a:p>
            <a:pPr algn="ctr"/>
            <a:r>
              <a:rPr lang="ja-JP" altLang="en-US" sz="3862" b="1" dirty="0">
                <a:latin typeface="游ゴシック" panose="020B0400000000000000" pitchFamily="50" charset="-128"/>
                <a:ea typeface="游ゴシック" panose="020B0400000000000000" pitchFamily="50" charset="-128"/>
                <a:cs typeface="BIZ UDPGothic"/>
                <a:sym typeface="BIZ UDPGothic"/>
              </a:rPr>
              <a:t>連携強化加算</a:t>
            </a:r>
            <a:endParaRPr sz="3862" b="1" dirty="0">
              <a:latin typeface="游ゴシック" panose="020B0400000000000000" pitchFamily="50" charset="-128"/>
              <a:ea typeface="游ゴシック" panose="020B0400000000000000" pitchFamily="50" charset="-128"/>
              <a:cs typeface="BIZ UDPGothic"/>
              <a:sym typeface="BIZ UDPGothic"/>
            </a:endParaRPr>
          </a:p>
        </p:txBody>
      </p:sp>
    </p:spTree>
    <p:extLst>
      <p:ext uri="{BB962C8B-B14F-4D97-AF65-F5344CB8AC3E}">
        <p14:creationId xmlns:p14="http://schemas.microsoft.com/office/powerpoint/2010/main" val="4211135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BCE93A24-F022-40C1-F0BE-E3A3EDA66835}"/>
              </a:ext>
            </a:extLst>
          </p:cNvPr>
          <p:cNvPicPr>
            <a:picLocks noChangeAspect="1"/>
          </p:cNvPicPr>
          <p:nvPr/>
        </p:nvPicPr>
        <p:blipFill>
          <a:blip r:embed="rId2"/>
          <a:stretch>
            <a:fillRect/>
          </a:stretch>
        </p:blipFill>
        <p:spPr>
          <a:xfrm>
            <a:off x="1461912" y="6503075"/>
            <a:ext cx="9268176" cy="227584"/>
          </a:xfrm>
          <a:prstGeom prst="rect">
            <a:avLst/>
          </a:prstGeom>
        </p:spPr>
      </p:pic>
      <p:sp>
        <p:nvSpPr>
          <p:cNvPr id="3" name="テキスト ボックス 2">
            <a:extLst>
              <a:ext uri="{FF2B5EF4-FFF2-40B4-BE49-F238E27FC236}">
                <a16:creationId xmlns:a16="http://schemas.microsoft.com/office/drawing/2014/main" id="{75948AF9-9D4F-9CF1-9D0A-09FCB699FA57}"/>
              </a:ext>
            </a:extLst>
          </p:cNvPr>
          <p:cNvSpPr txBox="1"/>
          <p:nvPr/>
        </p:nvSpPr>
        <p:spPr>
          <a:xfrm>
            <a:off x="1670476" y="1490941"/>
            <a:ext cx="8916217" cy="3301481"/>
          </a:xfrm>
          <a:prstGeom prst="rect">
            <a:avLst/>
          </a:prstGeom>
          <a:noFill/>
        </p:spPr>
        <p:txBody>
          <a:bodyPr wrap="square" rtlCol="0">
            <a:spAutoFit/>
          </a:bodyPr>
          <a:lstStyle/>
          <a:p>
            <a:r>
              <a:rPr lang="ja-JP" altLang="en-US" sz="2317" dirty="0"/>
              <a:t>当薬局では、服薬管理指導料を算定しております。</a:t>
            </a:r>
            <a:br>
              <a:rPr lang="ja-JP" altLang="en-US" sz="2317" dirty="0"/>
            </a:br>
            <a:r>
              <a:rPr lang="ja-JP" altLang="en-US" sz="2317" dirty="0"/>
              <a:t>患者様ごとに作成した薬剤服用歴などに基づいて、処方された薬剤の重複投薬、相互作用、薬物アレルギーなどを確認した上で、薬剤情報提供文書により情報提供し、薬剤の服用に関し、基本的な説明を行っております。薬剤服用歴等を参照しつつ、服薬状況、服薬期間中の体調変化、残薬の状況等の情報を収集した上で、処方された薬剤の適正使用のために必要な説明を行っております。薬剤交付後においても、必要に応じて指導等を実施してまいります。</a:t>
            </a:r>
          </a:p>
        </p:txBody>
      </p:sp>
      <p:sp>
        <p:nvSpPr>
          <p:cNvPr id="4" name="Google Shape;339;p27">
            <a:extLst>
              <a:ext uri="{FF2B5EF4-FFF2-40B4-BE49-F238E27FC236}">
                <a16:creationId xmlns:a16="http://schemas.microsoft.com/office/drawing/2014/main" id="{7904DF2E-ABD7-382F-8B73-884318DB0F11}"/>
              </a:ext>
            </a:extLst>
          </p:cNvPr>
          <p:cNvSpPr txBox="1"/>
          <p:nvPr/>
        </p:nvSpPr>
        <p:spPr>
          <a:xfrm>
            <a:off x="1508012" y="274377"/>
            <a:ext cx="9241144" cy="796291"/>
          </a:xfrm>
          <a:prstGeom prst="rect">
            <a:avLst/>
          </a:prstGeom>
          <a:noFill/>
          <a:ln>
            <a:noFill/>
          </a:ln>
        </p:spPr>
        <p:txBody>
          <a:bodyPr spcFirstLastPara="1" wrap="square" lIns="117687" tIns="117687" rIns="117687" bIns="117687" anchor="ctr" anchorCtr="0">
            <a:noAutofit/>
          </a:bodyPr>
          <a:lstStyle/>
          <a:p>
            <a:pPr algn="ctr"/>
            <a:r>
              <a:rPr lang="ja-JP" altLang="en-US" sz="3862" b="1" dirty="0">
                <a:latin typeface="游ゴシック" panose="020B0400000000000000" pitchFamily="50" charset="-128"/>
                <a:ea typeface="游ゴシック" panose="020B0400000000000000" pitchFamily="50" charset="-128"/>
                <a:cs typeface="BIZ UDPGothic"/>
                <a:sym typeface="BIZ UDPGothic"/>
              </a:rPr>
              <a:t>服薬管理指導料</a:t>
            </a:r>
            <a:endParaRPr sz="3862" b="1" dirty="0">
              <a:latin typeface="游ゴシック" panose="020B0400000000000000" pitchFamily="50" charset="-128"/>
              <a:ea typeface="游ゴシック" panose="020B0400000000000000" pitchFamily="50" charset="-128"/>
              <a:cs typeface="BIZ UDPGothic"/>
              <a:sym typeface="BIZ UDPGothic"/>
            </a:endParaRPr>
          </a:p>
        </p:txBody>
      </p:sp>
    </p:spTree>
    <p:extLst>
      <p:ext uri="{BB962C8B-B14F-4D97-AF65-F5344CB8AC3E}">
        <p14:creationId xmlns:p14="http://schemas.microsoft.com/office/powerpoint/2010/main" val="2308374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31"/>
          <p:cNvSpPr txBox="1"/>
          <p:nvPr/>
        </p:nvSpPr>
        <p:spPr>
          <a:xfrm>
            <a:off x="3126918" y="634870"/>
            <a:ext cx="2548749" cy="5792610"/>
          </a:xfrm>
          <a:prstGeom prst="rect">
            <a:avLst/>
          </a:prstGeom>
          <a:solidFill>
            <a:srgbClr val="FFFFFF"/>
          </a:solidFill>
          <a:ln w="9525" cap="flat" cmpd="sng">
            <a:solidFill>
              <a:srgbClr val="CCCCCC"/>
            </a:solidFill>
            <a:prstDash val="solid"/>
            <a:round/>
            <a:headEnd type="none" w="sm" len="sm"/>
            <a:tailEnd type="none" w="sm" len="sm"/>
          </a:ln>
        </p:spPr>
        <p:txBody>
          <a:bodyPr spcFirstLastPara="1" wrap="square" lIns="117687" tIns="117687" rIns="117687" bIns="117687" anchor="t" anchorCtr="0">
            <a:noAutofit/>
          </a:bodyPr>
          <a:lstStyle/>
          <a:p>
            <a:endParaRPr sz="2317" dirty="0">
              <a:latin typeface="游ゴシック" panose="020B0400000000000000" pitchFamily="50" charset="-128"/>
              <a:ea typeface="游ゴシック" panose="020B0400000000000000" pitchFamily="50" charset="-128"/>
            </a:endParaRPr>
          </a:p>
        </p:txBody>
      </p:sp>
      <p:grpSp>
        <p:nvGrpSpPr>
          <p:cNvPr id="389" name="Google Shape;389;p31"/>
          <p:cNvGrpSpPr/>
          <p:nvPr/>
        </p:nvGrpSpPr>
        <p:grpSpPr>
          <a:xfrm>
            <a:off x="6625654" y="634870"/>
            <a:ext cx="2548749" cy="4634088"/>
            <a:chOff x="4191300" y="493200"/>
            <a:chExt cx="1980000" cy="3600000"/>
          </a:xfrm>
        </p:grpSpPr>
        <p:sp>
          <p:nvSpPr>
            <p:cNvPr id="390" name="Google Shape;390;p31"/>
            <p:cNvSpPr txBox="1"/>
            <p:nvPr/>
          </p:nvSpPr>
          <p:spPr>
            <a:xfrm>
              <a:off x="4191300" y="493200"/>
              <a:ext cx="1980000" cy="3600000"/>
            </a:xfrm>
            <a:prstGeom prst="rect">
              <a:avLst/>
            </a:prstGeom>
            <a:solidFill>
              <a:srgbClr val="0B5394"/>
            </a:solidFill>
            <a:ln w="9525" cap="flat" cmpd="sng">
              <a:solidFill>
                <a:srgbClr val="0B5394"/>
              </a:solidFill>
              <a:prstDash val="solid"/>
              <a:round/>
              <a:headEnd type="none" w="sm" len="sm"/>
              <a:tailEnd type="none" w="sm" len="sm"/>
            </a:ln>
          </p:spPr>
          <p:txBody>
            <a:bodyPr spcFirstLastPara="1" wrap="square" lIns="117687" tIns="117687" rIns="117687" bIns="117687" anchor="t" anchorCtr="0">
              <a:noAutofit/>
            </a:bodyPr>
            <a:lstStyle/>
            <a:p>
              <a:endParaRPr sz="2317" dirty="0">
                <a:latin typeface="游ゴシック" panose="020B0400000000000000" pitchFamily="50" charset="-128"/>
                <a:ea typeface="游ゴシック" panose="020B0400000000000000" pitchFamily="50" charset="-128"/>
              </a:endParaRPr>
            </a:p>
          </p:txBody>
        </p:sp>
        <p:sp>
          <p:nvSpPr>
            <p:cNvPr id="391" name="Google Shape;391;p31"/>
            <p:cNvSpPr txBox="1"/>
            <p:nvPr/>
          </p:nvSpPr>
          <p:spPr>
            <a:xfrm>
              <a:off x="4435200" y="738025"/>
              <a:ext cx="1492200" cy="2986200"/>
            </a:xfrm>
            <a:prstGeom prst="rect">
              <a:avLst/>
            </a:prstGeom>
            <a:noFill/>
            <a:ln>
              <a:noFill/>
            </a:ln>
          </p:spPr>
          <p:txBody>
            <a:bodyPr spcFirstLastPara="1" wrap="square" lIns="117687" tIns="117687" rIns="117687" bIns="117687" anchor="t" anchorCtr="0">
              <a:noAutofit/>
            </a:bodyPr>
            <a:lstStyle/>
            <a:p>
              <a:r>
                <a:rPr lang="ja" altLang="en-US" sz="6179" b="1" dirty="0">
                  <a:solidFill>
                    <a:srgbClr val="FFFFFF"/>
                  </a:solidFill>
                  <a:latin typeface="游ゴシック" panose="020B0400000000000000" pitchFamily="50" charset="-128"/>
                  <a:ea typeface="游ゴシック" panose="020B0400000000000000" pitchFamily="50" charset="-128"/>
                  <a:cs typeface="BIZ UDPGothic"/>
                  <a:sym typeface="BIZ UDPGothic"/>
                </a:rPr>
                <a:t>指労定災</a:t>
              </a:r>
              <a:endParaRPr sz="6179"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a:p>
              <a:r>
                <a:rPr lang="ja" altLang="en-US" sz="6179" b="1" dirty="0">
                  <a:solidFill>
                    <a:srgbClr val="FFFFFF"/>
                  </a:solidFill>
                  <a:latin typeface="游ゴシック" panose="020B0400000000000000" pitchFamily="50" charset="-128"/>
                  <a:ea typeface="游ゴシック" panose="020B0400000000000000" pitchFamily="50" charset="-128"/>
                  <a:cs typeface="BIZ UDPGothic"/>
                  <a:sym typeface="BIZ UDPGothic"/>
                </a:rPr>
                <a:t>薬保</a:t>
              </a:r>
              <a:endParaRPr sz="6179"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a:p>
              <a:r>
                <a:rPr lang="ja" altLang="en-US" sz="6179" b="1" dirty="0">
                  <a:solidFill>
                    <a:srgbClr val="FFFFFF"/>
                  </a:solidFill>
                  <a:latin typeface="游ゴシック" panose="020B0400000000000000" pitchFamily="50" charset="-128"/>
                  <a:ea typeface="游ゴシック" panose="020B0400000000000000" pitchFamily="50" charset="-128"/>
                  <a:cs typeface="BIZ UDPGothic"/>
                  <a:sym typeface="BIZ UDPGothic"/>
                </a:rPr>
                <a:t>局険</a:t>
              </a:r>
              <a:endParaRPr sz="6179"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p:txBody>
        </p:sp>
      </p:grpSp>
      <p:sp>
        <p:nvSpPr>
          <p:cNvPr id="392" name="Google Shape;392;p31"/>
          <p:cNvSpPr txBox="1"/>
          <p:nvPr/>
        </p:nvSpPr>
        <p:spPr>
          <a:xfrm>
            <a:off x="3903128" y="731027"/>
            <a:ext cx="996329" cy="5600296"/>
          </a:xfrm>
          <a:prstGeom prst="rect">
            <a:avLst/>
          </a:prstGeom>
          <a:noFill/>
          <a:ln>
            <a:noFill/>
          </a:ln>
        </p:spPr>
        <p:txBody>
          <a:bodyPr spcFirstLastPara="1" wrap="square" lIns="117687" tIns="117687" rIns="117687" bIns="117687" anchor="t" anchorCtr="0">
            <a:noAutofit/>
          </a:bodyPr>
          <a:lstStyle/>
          <a:p>
            <a:r>
              <a:rPr lang="ja" altLang="en-US" sz="4634" b="1" dirty="0">
                <a:latin typeface="游ゴシック" panose="020B0400000000000000" pitchFamily="50" charset="-128"/>
                <a:ea typeface="游ゴシック" panose="020B0400000000000000" pitchFamily="50" charset="-128"/>
                <a:cs typeface="BIZ UDPGothic"/>
                <a:sym typeface="BIZ UDPGothic"/>
              </a:rPr>
              <a:t>生</a:t>
            </a:r>
            <a:endParaRPr sz="4634" b="1" dirty="0">
              <a:latin typeface="游ゴシック" panose="020B0400000000000000" pitchFamily="50" charset="-128"/>
              <a:ea typeface="游ゴシック" panose="020B0400000000000000" pitchFamily="50" charset="-128"/>
              <a:cs typeface="BIZ UDPGothic"/>
              <a:sym typeface="BIZ UDPGothic"/>
            </a:endParaRPr>
          </a:p>
          <a:p>
            <a:r>
              <a:rPr lang="ja" altLang="en-US" sz="4634" b="1" dirty="0">
                <a:latin typeface="游ゴシック" panose="020B0400000000000000" pitchFamily="50" charset="-128"/>
                <a:ea typeface="游ゴシック" panose="020B0400000000000000" pitchFamily="50" charset="-128"/>
                <a:cs typeface="BIZ UDPGothic"/>
                <a:sym typeface="BIZ UDPGothic"/>
              </a:rPr>
              <a:t>活</a:t>
            </a:r>
            <a:endParaRPr sz="4634" b="1" dirty="0">
              <a:latin typeface="游ゴシック" panose="020B0400000000000000" pitchFamily="50" charset="-128"/>
              <a:ea typeface="游ゴシック" panose="020B0400000000000000" pitchFamily="50" charset="-128"/>
              <a:cs typeface="BIZ UDPGothic"/>
              <a:sym typeface="BIZ UDPGothic"/>
            </a:endParaRPr>
          </a:p>
          <a:p>
            <a:r>
              <a:rPr lang="ja" altLang="en-US" sz="4634" b="1" dirty="0">
                <a:latin typeface="游ゴシック" panose="020B0400000000000000" pitchFamily="50" charset="-128"/>
                <a:ea typeface="游ゴシック" panose="020B0400000000000000" pitchFamily="50" charset="-128"/>
                <a:cs typeface="BIZ UDPGothic"/>
                <a:sym typeface="BIZ UDPGothic"/>
              </a:rPr>
              <a:t>保</a:t>
            </a:r>
            <a:endParaRPr sz="4634" b="1" dirty="0">
              <a:latin typeface="游ゴシック" panose="020B0400000000000000" pitchFamily="50" charset="-128"/>
              <a:ea typeface="游ゴシック" panose="020B0400000000000000" pitchFamily="50" charset="-128"/>
              <a:cs typeface="BIZ UDPGothic"/>
              <a:sym typeface="BIZ UDPGothic"/>
            </a:endParaRPr>
          </a:p>
          <a:p>
            <a:r>
              <a:rPr lang="ja" altLang="en-US" sz="4634" b="1" dirty="0">
                <a:latin typeface="游ゴシック" panose="020B0400000000000000" pitchFamily="50" charset="-128"/>
                <a:ea typeface="游ゴシック" panose="020B0400000000000000" pitchFamily="50" charset="-128"/>
                <a:cs typeface="BIZ UDPGothic"/>
                <a:sym typeface="BIZ UDPGothic"/>
              </a:rPr>
              <a:t>護</a:t>
            </a:r>
            <a:endParaRPr sz="4634" b="1" dirty="0">
              <a:latin typeface="游ゴシック" panose="020B0400000000000000" pitchFamily="50" charset="-128"/>
              <a:ea typeface="游ゴシック" panose="020B0400000000000000" pitchFamily="50" charset="-128"/>
              <a:cs typeface="BIZ UDPGothic"/>
              <a:sym typeface="BIZ UDPGothic"/>
            </a:endParaRPr>
          </a:p>
          <a:p>
            <a:r>
              <a:rPr lang="ja" altLang="en-US" sz="4634" b="1" dirty="0">
                <a:latin typeface="游ゴシック" panose="020B0400000000000000" pitchFamily="50" charset="-128"/>
                <a:ea typeface="游ゴシック" panose="020B0400000000000000" pitchFamily="50" charset="-128"/>
                <a:cs typeface="BIZ UDPGothic"/>
                <a:sym typeface="BIZ UDPGothic"/>
              </a:rPr>
              <a:t>法</a:t>
            </a:r>
            <a:endParaRPr sz="4634" b="1" dirty="0">
              <a:latin typeface="游ゴシック" panose="020B0400000000000000" pitchFamily="50" charset="-128"/>
              <a:ea typeface="游ゴシック" panose="020B0400000000000000" pitchFamily="50" charset="-128"/>
              <a:cs typeface="BIZ UDPGothic"/>
              <a:sym typeface="BIZ UDPGothic"/>
            </a:endParaRPr>
          </a:p>
          <a:p>
            <a:r>
              <a:rPr lang="ja" altLang="en-US" sz="4634" b="1" dirty="0">
                <a:latin typeface="游ゴシック" panose="020B0400000000000000" pitchFamily="50" charset="-128"/>
                <a:ea typeface="游ゴシック" panose="020B0400000000000000" pitchFamily="50" charset="-128"/>
                <a:cs typeface="BIZ UDPGothic"/>
                <a:sym typeface="BIZ UDPGothic"/>
              </a:rPr>
              <a:t>指</a:t>
            </a:r>
            <a:endParaRPr sz="4634" b="1" dirty="0">
              <a:latin typeface="游ゴシック" panose="020B0400000000000000" pitchFamily="50" charset="-128"/>
              <a:ea typeface="游ゴシック" panose="020B0400000000000000" pitchFamily="50" charset="-128"/>
              <a:cs typeface="BIZ UDPGothic"/>
              <a:sym typeface="BIZ UDPGothic"/>
            </a:endParaRPr>
          </a:p>
          <a:p>
            <a:r>
              <a:rPr lang="ja" altLang="en-US" sz="4634" b="1" dirty="0">
                <a:latin typeface="游ゴシック" panose="020B0400000000000000" pitchFamily="50" charset="-128"/>
                <a:ea typeface="游ゴシック" panose="020B0400000000000000" pitchFamily="50" charset="-128"/>
                <a:cs typeface="BIZ UDPGothic"/>
                <a:sym typeface="BIZ UDPGothic"/>
              </a:rPr>
              <a:t>定</a:t>
            </a:r>
            <a:endParaRPr sz="4634" b="1" dirty="0">
              <a:latin typeface="游ゴシック" panose="020B0400000000000000" pitchFamily="50" charset="-128"/>
              <a:ea typeface="游ゴシック" panose="020B0400000000000000" pitchFamily="50" charset="-128"/>
              <a:cs typeface="BIZ UDPGothic"/>
              <a:sym typeface="BIZ UDPGothic"/>
            </a:endParaRPr>
          </a:p>
          <a:p>
            <a:endParaRPr sz="6179" dirty="0">
              <a:latin typeface="游ゴシック" panose="020B0400000000000000" pitchFamily="50" charset="-128"/>
              <a:ea typeface="游ゴシック" panose="020B0400000000000000" pitchFamily="50" charset="-128"/>
              <a:cs typeface="M PLUS Rounded 1c"/>
              <a:sym typeface="M PLUS Rounded 1c"/>
            </a:endParaRP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1028</Words>
  <Application>Microsoft Office PowerPoint</Application>
  <PresentationFormat>ワイド画面</PresentationFormat>
  <Paragraphs>69</Paragraphs>
  <Slides>9</Slides>
  <Notes>6</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9</vt:i4>
      </vt:variant>
    </vt:vector>
  </HeadingPairs>
  <TitlesOfParts>
    <vt:vector size="16" baseType="lpstr">
      <vt:lpstr>BIZ UDPGothic</vt:lpstr>
      <vt:lpstr>M PLUS 1p</vt:lpstr>
      <vt:lpstr>Meiryo</vt:lpstr>
      <vt:lpstr>游ゴシック Light</vt:lpstr>
      <vt:lpstr>Arial</vt:lpstr>
      <vt:lpstr>游ゴシック</vt:lpstr>
      <vt:lpstr>Office テーマ</vt:lpstr>
      <vt:lpstr>保険対象外の費用についてのお知らせ</vt:lpstr>
      <vt:lpstr> 感染症の予防及び感染症の患者に対する医療に関する法律→結核患者の適正医療 障害者自立支援法→精神通院医療 児童福祉法→療育の給付・障害児施設医療・小児慢性特定疾患治療研究事業に係る医療・児童福祉法の措置等に係る医療 母子保健法による養育医療 特定疾患治療費及び先天性血液凝固因子障害等治療費 小児慢性特定疾患治療研究事業に係る医療の給付 石綿による健康被害の救済に関する法律による医療費の支給 生活保護法による医療扶助 </vt:lpstr>
      <vt:lpstr>PowerPoint プレゼンテーション</vt:lpstr>
      <vt:lpstr>当薬局は、皆様の健康を守るため、災害や新しい感染症が発生した際にも迅速に対応できる体制を備えています。 他の薬局や病院、行政機関と連携し、災害や緊急時でも安心して薬を受け取れる仕組みを維持します。</vt:lpstr>
      <vt:lpstr>PowerPoint プレゼンテーション</vt:lpstr>
      <vt:lpstr>当薬局は厚生労働大臣が定める基準による調剤を行っている「保険薬局」です。 「保険薬局」とは薬剤師が健康保険を使って調剤を行ったり、一般薬を販売（一般薬には健康保険は使えません）をしている薬局のことです。</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えがお薬局</dc:creator>
  <cp:lastModifiedBy>えがお薬局</cp:lastModifiedBy>
  <cp:revision>1</cp:revision>
  <dcterms:created xsi:type="dcterms:W3CDTF">2025-06-10T05:34:44Z</dcterms:created>
  <dcterms:modified xsi:type="dcterms:W3CDTF">2025-06-10T05:34:56Z</dcterms:modified>
</cp:coreProperties>
</file>