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0"/>
  </p:notesMasterIdLst>
  <p:sldIdLst>
    <p:sldId id="257" r:id="rId2"/>
    <p:sldId id="258" r:id="rId3"/>
    <p:sldId id="259" r:id="rId4"/>
    <p:sldId id="260" r:id="rId5"/>
    <p:sldId id="261" r:id="rId6"/>
    <p:sldId id="262" r:id="rId7"/>
    <p:sldId id="263" r:id="rId8"/>
    <p:sldId id="265" r:id="rId9"/>
  </p:sldIdLst>
  <p:sldSz cx="12192000" cy="6858000"/>
  <p:notesSz cx="6858000" cy="9144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78" d="100"/>
          <a:sy n="78" d="100"/>
        </p:scale>
        <p:origin x="878" y="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B457BF4-D189-47A8-96CF-60DDC5488331}" type="datetimeFigureOut">
              <a:rPr kumimoji="1" lang="ja-JP" altLang="en-US" smtClean="0"/>
              <a:t>2025/6/10</a:t>
            </a:fld>
            <a:endParaRPr kumimoji="1" lang="ja-JP" altLang="en-US"/>
          </a:p>
        </p:txBody>
      </p:sp>
      <p:sp>
        <p:nvSpPr>
          <p:cNvPr id="4" name="スライド イメージ プレースホルダー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99619A1-8B5A-4D21-A224-370697B0848E}" type="slidenum">
              <a:rPr kumimoji="1" lang="ja-JP" altLang="en-US" smtClean="0"/>
              <a:t>‹#›</a:t>
            </a:fld>
            <a:endParaRPr kumimoji="1" lang="ja-JP" altLang="en-US"/>
          </a:p>
        </p:txBody>
      </p:sp>
    </p:spTree>
    <p:extLst>
      <p:ext uri="{BB962C8B-B14F-4D97-AF65-F5344CB8AC3E}">
        <p14:creationId xmlns:p14="http://schemas.microsoft.com/office/powerpoint/2010/main" val="3023673466"/>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s://drive.google.com/file/d/1M-VOAZCeEAS8gpZrBGkWhBrttwhBu3Vt/view?usp=sharing" TargetMode="External"/><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p:notes"/>
          <p:cNvSpPr>
            <a:spLocks noGrp="1" noRot="1" noChangeAspect="1"/>
          </p:cNvSpPr>
          <p:nvPr>
            <p:ph type="sldImg" idx="2"/>
          </p:nvPr>
        </p:nvSpPr>
        <p:spPr>
          <a:xfrm>
            <a:off x="244475" y="633413"/>
            <a:ext cx="5624513" cy="3163887"/>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p:notes"/>
          <p:cNvSpPr txBox="1">
            <a:spLocks noGrp="1"/>
          </p:cNvSpPr>
          <p:nvPr>
            <p:ph type="body" idx="1"/>
          </p:nvPr>
        </p:nvSpPr>
        <p:spPr>
          <a:xfrm>
            <a:off x="611056" y="4008052"/>
            <a:ext cx="4888450" cy="3797102"/>
          </a:xfrm>
          <a:prstGeom prst="rect">
            <a:avLst/>
          </a:prstGeom>
        </p:spPr>
        <p:txBody>
          <a:bodyPr spcFirstLastPara="1" wrap="square" lIns="83160" tIns="83160" rIns="83160" bIns="83160" anchor="t" anchorCtr="0">
            <a:noAutofit/>
          </a:bodyPr>
          <a:lstStyle/>
          <a:p>
            <a:pPr marL="0" indent="0">
              <a:buNone/>
            </a:pPr>
            <a:r>
              <a:rPr lang="ja" altLang="en-US" sz="900" dirty="0">
                <a:cs typeface="BIZ UDPGothic"/>
                <a:sym typeface="BIZ UDPGothic"/>
              </a:rPr>
              <a:t>保険薬局である旨・開局時間</a:t>
            </a:r>
            <a:r>
              <a:rPr lang="en-US" altLang="ja" sz="900" dirty="0">
                <a:cs typeface="BIZ UDPGothic"/>
                <a:sym typeface="BIZ UDPGothic"/>
              </a:rPr>
              <a:t>&amp;</a:t>
            </a:r>
            <a:r>
              <a:rPr lang="ja" altLang="en-US" sz="900" dirty="0">
                <a:cs typeface="BIZ UDPGothic"/>
                <a:sym typeface="BIZ UDPGothic"/>
              </a:rPr>
              <a:t>夜間・休日等加算の対象となる日及び受付時間帯</a:t>
            </a:r>
            <a:endParaRPr sz="900" dirty="0">
              <a:cs typeface="BIZ UDPGothic"/>
              <a:sym typeface="BIZ UDPGothic"/>
            </a:endParaRPr>
          </a:p>
          <a:p>
            <a:pPr marL="415869" indent="-265694">
              <a:buSzPts val="1000"/>
              <a:buFont typeface="BIZ UDPGothic"/>
              <a:buChar char="●"/>
            </a:pPr>
            <a:r>
              <a:rPr lang="ja" altLang="en-US" sz="900" dirty="0">
                <a:solidFill>
                  <a:schemeClr val="dk1"/>
                </a:solidFill>
                <a:cs typeface="BIZ UDPGothic"/>
                <a:sym typeface="BIZ UDPGothic"/>
              </a:rPr>
              <a:t>保険薬局である旨</a:t>
            </a:r>
            <a:endParaRPr sz="900" dirty="0">
              <a:solidFill>
                <a:schemeClr val="dk1"/>
              </a:solidFill>
              <a:cs typeface="BIZ UDPGothic"/>
              <a:sym typeface="BIZ UDPGothic"/>
            </a:endParaRPr>
          </a:p>
          <a:p>
            <a:pPr marL="415869" indent="-265694">
              <a:buClr>
                <a:schemeClr val="dk1"/>
              </a:buClr>
              <a:buSzPts val="1000"/>
              <a:buFont typeface="BIZ UDPGothic"/>
              <a:buChar char="●"/>
            </a:pPr>
            <a:r>
              <a:rPr lang="ja" altLang="en-US" sz="900" dirty="0">
                <a:solidFill>
                  <a:schemeClr val="dk1"/>
                </a:solidFill>
                <a:cs typeface="BIZ UDPGothic"/>
                <a:sym typeface="BIZ UDPGothic"/>
              </a:rPr>
              <a:t>夜間・休日等加算の対象となる日及び受付時間帯</a:t>
            </a:r>
            <a:endParaRPr sz="900" dirty="0">
              <a:solidFill>
                <a:schemeClr val="dk1"/>
              </a:solidFill>
              <a:cs typeface="BIZ UDPGothic"/>
              <a:sym typeface="BIZ UDPGothic"/>
            </a:endParaRPr>
          </a:p>
          <a:p>
            <a:pPr marL="415869" indent="-265694">
              <a:buClr>
                <a:schemeClr val="dk1"/>
              </a:buClr>
              <a:buSzPts val="1000"/>
              <a:buFont typeface="BIZ UDPGothic"/>
              <a:buChar char="●"/>
            </a:pPr>
            <a:r>
              <a:rPr lang="ja" altLang="en-US" sz="900" dirty="0">
                <a:solidFill>
                  <a:schemeClr val="dk1"/>
                </a:solidFill>
                <a:cs typeface="BIZ UDPGothic"/>
                <a:sym typeface="BIZ UDPGothic"/>
              </a:rPr>
              <a:t>開局時間</a:t>
            </a:r>
            <a:endParaRPr sz="900" dirty="0">
              <a:solidFill>
                <a:schemeClr val="dk1"/>
              </a:solidFill>
              <a:cs typeface="BIZ UDPGothic"/>
              <a:sym typeface="BIZ UDPGothic"/>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
        <p:cNvGrpSpPr/>
        <p:nvPr/>
      </p:nvGrpSpPr>
      <p:grpSpPr>
        <a:xfrm>
          <a:off x="0" y="0"/>
          <a:ext cx="0" cy="0"/>
          <a:chOff x="0" y="0"/>
          <a:chExt cx="0" cy="0"/>
        </a:xfrm>
      </p:grpSpPr>
      <p:sp>
        <p:nvSpPr>
          <p:cNvPr id="60" name="Google Shape;60;g1c39c242188_0_0:notes"/>
          <p:cNvSpPr>
            <a:spLocks noGrp="1" noRot="1" noChangeAspect="1"/>
          </p:cNvSpPr>
          <p:nvPr>
            <p:ph type="sldImg" idx="2"/>
          </p:nvPr>
        </p:nvSpPr>
        <p:spPr>
          <a:xfrm>
            <a:off x="744538" y="739775"/>
            <a:ext cx="5248275" cy="3700463"/>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1" name="Google Shape;61;g1c39c242188_0_0:notes"/>
          <p:cNvSpPr txBox="1">
            <a:spLocks noGrp="1"/>
          </p:cNvSpPr>
          <p:nvPr>
            <p:ph type="body" idx="1"/>
          </p:nvPr>
        </p:nvSpPr>
        <p:spPr>
          <a:xfrm>
            <a:off x="673605" y="4686580"/>
            <a:ext cx="5388842" cy="4439919"/>
          </a:xfrm>
          <a:prstGeom prst="rect">
            <a:avLst/>
          </a:prstGeom>
        </p:spPr>
        <p:txBody>
          <a:bodyPr spcFirstLastPara="1" wrap="square" lIns="83160" tIns="83160" rIns="83160" bIns="83160" anchor="t" anchorCtr="0">
            <a:noAutofit/>
          </a:bodyPr>
          <a:lstStyle/>
          <a:p>
            <a:pPr marL="0" indent="0">
              <a:buNone/>
            </a:pPr>
            <a:r>
              <a:rPr lang="ja" altLang="en-US" sz="900" dirty="0">
                <a:cs typeface="BIZ UDPGothic"/>
                <a:sym typeface="BIZ UDPGothic"/>
              </a:rPr>
              <a:t>薬局の管理及び運営に関する事項</a:t>
            </a:r>
            <a:endParaRPr sz="900" dirty="0">
              <a:cs typeface="BIZ UDPGothic"/>
              <a:sym typeface="BIZ UDPGothic"/>
            </a:endParaRPr>
          </a:p>
          <a:p>
            <a:pPr marL="415869" indent="-265694">
              <a:buSzPts val="1000"/>
              <a:buFont typeface="BIZ UDPGothic"/>
              <a:buChar char="●"/>
            </a:pPr>
            <a:r>
              <a:rPr lang="ja" altLang="en-US" sz="900" dirty="0">
                <a:solidFill>
                  <a:schemeClr val="dk1"/>
                </a:solidFill>
                <a:cs typeface="BIZ UDPGothic"/>
                <a:sym typeface="BIZ UDPGothic"/>
              </a:rPr>
              <a:t>薬局又は店舗の管理及び運営に関する事項</a:t>
            </a:r>
            <a:endParaRPr sz="900" dirty="0">
              <a:cs typeface="BIZ UDPGothic"/>
              <a:sym typeface="BIZ UDPGothic"/>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
        <p:cNvGrpSpPr/>
        <p:nvPr/>
      </p:nvGrpSpPr>
      <p:grpSpPr>
        <a:xfrm>
          <a:off x="0" y="0"/>
          <a:ext cx="0" cy="0"/>
          <a:chOff x="0" y="0"/>
          <a:chExt cx="0" cy="0"/>
        </a:xfrm>
      </p:grpSpPr>
      <p:sp>
        <p:nvSpPr>
          <p:cNvPr id="88" name="Google Shape;88;g1c39c242188_0_72:notes"/>
          <p:cNvSpPr>
            <a:spLocks noGrp="1" noRot="1" noChangeAspect="1"/>
          </p:cNvSpPr>
          <p:nvPr>
            <p:ph type="sldImg" idx="2"/>
          </p:nvPr>
        </p:nvSpPr>
        <p:spPr>
          <a:xfrm>
            <a:off x="812800" y="633413"/>
            <a:ext cx="4487863" cy="3163887"/>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89" name="Google Shape;89;g1c39c242188_0_72:notes"/>
          <p:cNvSpPr txBox="1">
            <a:spLocks noGrp="1"/>
          </p:cNvSpPr>
          <p:nvPr>
            <p:ph type="body" idx="1"/>
          </p:nvPr>
        </p:nvSpPr>
        <p:spPr>
          <a:xfrm>
            <a:off x="611082" y="4008127"/>
            <a:ext cx="4888717" cy="3797102"/>
          </a:xfrm>
          <a:prstGeom prst="rect">
            <a:avLst/>
          </a:prstGeom>
          <a:noFill/>
          <a:ln>
            <a:noFill/>
          </a:ln>
        </p:spPr>
        <p:txBody>
          <a:bodyPr spcFirstLastPara="1" wrap="square" lIns="83160" tIns="83160" rIns="83160" bIns="83160" anchor="t" anchorCtr="0">
            <a:noAutofit/>
          </a:bodyPr>
          <a:lstStyle/>
          <a:p>
            <a:pPr marL="0" indent="0">
              <a:buNone/>
            </a:pPr>
            <a:r>
              <a:rPr lang="ja" altLang="en-US" sz="900" dirty="0">
                <a:cs typeface="BIZ UDPGothic"/>
                <a:sym typeface="BIZ UDPGothic"/>
              </a:rPr>
              <a:t>要指導医薬品及び一般用医薬品の販売に関する制度に関する事項</a:t>
            </a:r>
            <a:endParaRPr sz="900" dirty="0">
              <a:cs typeface="BIZ UDPGothic"/>
              <a:sym typeface="BIZ UDPGothic"/>
            </a:endParaRPr>
          </a:p>
          <a:p>
            <a:pPr marL="415869" indent="-265694">
              <a:buSzPts val="1000"/>
              <a:buFont typeface="BIZ UDPGothic"/>
              <a:buChar char="●"/>
            </a:pPr>
            <a:r>
              <a:rPr lang="ja" altLang="en-US" sz="900" dirty="0">
                <a:solidFill>
                  <a:schemeClr val="dk1"/>
                </a:solidFill>
                <a:cs typeface="BIZ UDPGothic"/>
                <a:sym typeface="BIZ UDPGothic"/>
              </a:rPr>
              <a:t>要指導医薬品及び一般用医薬品の販売に関する制度に関する事項</a:t>
            </a:r>
            <a:endParaRPr sz="900" dirty="0">
              <a:cs typeface="BIZ UDPGothic"/>
              <a:sym typeface="BIZ UDPGothic"/>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
        <p:cNvGrpSpPr/>
        <p:nvPr/>
      </p:nvGrpSpPr>
      <p:grpSpPr>
        <a:xfrm>
          <a:off x="0" y="0"/>
          <a:ext cx="0" cy="0"/>
          <a:chOff x="0" y="0"/>
          <a:chExt cx="0" cy="0"/>
        </a:xfrm>
      </p:grpSpPr>
      <p:sp>
        <p:nvSpPr>
          <p:cNvPr id="105" name="Google Shape;105;g1c6ad63063d_0_144:notes"/>
          <p:cNvSpPr>
            <a:spLocks noGrp="1" noRot="1" noChangeAspect="1"/>
          </p:cNvSpPr>
          <p:nvPr>
            <p:ph type="sldImg" idx="2"/>
          </p:nvPr>
        </p:nvSpPr>
        <p:spPr>
          <a:xfrm>
            <a:off x="744538" y="739775"/>
            <a:ext cx="5248275" cy="3700463"/>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6" name="Google Shape;106;g1c6ad63063d_0_144:notes"/>
          <p:cNvSpPr txBox="1">
            <a:spLocks noGrp="1"/>
          </p:cNvSpPr>
          <p:nvPr>
            <p:ph type="body" idx="1"/>
          </p:nvPr>
        </p:nvSpPr>
        <p:spPr>
          <a:xfrm>
            <a:off x="673605" y="4686580"/>
            <a:ext cx="5388842" cy="4439919"/>
          </a:xfrm>
          <a:prstGeom prst="rect">
            <a:avLst/>
          </a:prstGeom>
        </p:spPr>
        <p:txBody>
          <a:bodyPr spcFirstLastPara="1" wrap="square" lIns="83160" tIns="83160" rIns="83160" bIns="83160" anchor="t" anchorCtr="0">
            <a:noAutofit/>
          </a:bodyPr>
          <a:lstStyle/>
          <a:p>
            <a:pPr marL="0" indent="0">
              <a:buNone/>
            </a:pPr>
            <a:r>
              <a:rPr lang="ja" altLang="en-US" sz="900" dirty="0">
                <a:solidFill>
                  <a:schemeClr val="dk1"/>
                </a:solidFill>
                <a:cs typeface="BIZ UDPGothic"/>
                <a:sym typeface="BIZ UDPGothic"/>
              </a:rPr>
              <a:t>個人情報保護方針</a:t>
            </a:r>
            <a:endParaRPr sz="900" dirty="0">
              <a:cs typeface="BIZ UDPGothic"/>
              <a:sym typeface="BIZ UDPGothic"/>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1"/>
        <p:cNvGrpSpPr/>
        <p:nvPr/>
      </p:nvGrpSpPr>
      <p:grpSpPr>
        <a:xfrm>
          <a:off x="0" y="0"/>
          <a:ext cx="0" cy="0"/>
          <a:chOff x="0" y="0"/>
          <a:chExt cx="0" cy="0"/>
        </a:xfrm>
      </p:grpSpPr>
      <p:sp>
        <p:nvSpPr>
          <p:cNvPr id="112" name="Google Shape;112;g1c6ad63063d_0_154:notes"/>
          <p:cNvSpPr>
            <a:spLocks noGrp="1" noRot="1" noChangeAspect="1"/>
          </p:cNvSpPr>
          <p:nvPr>
            <p:ph type="sldImg" idx="2"/>
          </p:nvPr>
        </p:nvSpPr>
        <p:spPr>
          <a:xfrm>
            <a:off x="744538" y="739775"/>
            <a:ext cx="5248275" cy="3700463"/>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3" name="Google Shape;113;g1c6ad63063d_0_154:notes"/>
          <p:cNvSpPr txBox="1">
            <a:spLocks noGrp="1"/>
          </p:cNvSpPr>
          <p:nvPr>
            <p:ph type="body" idx="1"/>
          </p:nvPr>
        </p:nvSpPr>
        <p:spPr>
          <a:xfrm>
            <a:off x="673605" y="4686580"/>
            <a:ext cx="5388842" cy="4439919"/>
          </a:xfrm>
          <a:prstGeom prst="rect">
            <a:avLst/>
          </a:prstGeom>
        </p:spPr>
        <p:txBody>
          <a:bodyPr spcFirstLastPara="1" wrap="square" lIns="83160" tIns="83160" rIns="83160" bIns="83160" anchor="t" anchorCtr="0">
            <a:noAutofit/>
          </a:bodyPr>
          <a:lstStyle/>
          <a:p>
            <a:pPr marL="0" indent="0">
              <a:buNone/>
            </a:pPr>
            <a:r>
              <a:rPr lang="ja" altLang="en-US" sz="900" dirty="0">
                <a:solidFill>
                  <a:schemeClr val="dk1"/>
                </a:solidFill>
                <a:cs typeface="BIZ UDPGothic"/>
                <a:sym typeface="BIZ UDPGothic"/>
              </a:rPr>
              <a:t>個人情報保護の取り扱い</a:t>
            </a:r>
            <a:br>
              <a:rPr lang="ja" altLang="en-US" sz="900" dirty="0">
                <a:solidFill>
                  <a:schemeClr val="dk1"/>
                </a:solidFill>
                <a:cs typeface="BIZ UDPGothic"/>
                <a:sym typeface="BIZ UDPGothic"/>
              </a:rPr>
            </a:br>
            <a:r>
              <a:rPr lang="ja" altLang="en-US" sz="900" dirty="0">
                <a:solidFill>
                  <a:schemeClr val="dk1"/>
                </a:solidFill>
                <a:uFill>
                  <a:noFill/>
                </a:uFill>
                <a:cs typeface="BIZ UDPGothic"/>
                <a:sym typeface="BIZ UDPGothic"/>
                <a:hlinkClick r:id="rId3">
                  <a:extLst>
                    <a:ext uri="{A12FA001-AC4F-418D-AE19-62706E023703}">
                      <ahyp:hlinkClr xmlns:ahyp="http://schemas.microsoft.com/office/drawing/2018/hyperlinkcolor" val="tx"/>
                    </a:ext>
                  </a:extLst>
                </a:hlinkClick>
              </a:rPr>
              <a:t>「オンライン資格確認」を導入する医療機関等における 個人情報の利用目的の例示について｜事務連絡 令和</a:t>
            </a:r>
            <a:r>
              <a:rPr lang="en-US" altLang="ja" sz="900" dirty="0">
                <a:solidFill>
                  <a:schemeClr val="dk1"/>
                </a:solidFill>
                <a:uFill>
                  <a:noFill/>
                </a:uFill>
                <a:cs typeface="BIZ UDPGothic"/>
                <a:sym typeface="BIZ UDPGothic"/>
                <a:hlinkClick r:id="rId3">
                  <a:extLst>
                    <a:ext uri="{A12FA001-AC4F-418D-AE19-62706E023703}">
                      <ahyp:hlinkClr xmlns:ahyp="http://schemas.microsoft.com/office/drawing/2018/hyperlinkcolor" val="tx"/>
                    </a:ext>
                  </a:extLst>
                </a:hlinkClick>
              </a:rPr>
              <a:t>3</a:t>
            </a:r>
            <a:r>
              <a:rPr lang="ja" altLang="en-US" sz="900" dirty="0">
                <a:solidFill>
                  <a:schemeClr val="dk1"/>
                </a:solidFill>
                <a:uFill>
                  <a:noFill/>
                </a:uFill>
                <a:cs typeface="BIZ UDPGothic"/>
                <a:sym typeface="BIZ UDPGothic"/>
                <a:hlinkClick r:id="rId3">
                  <a:extLst>
                    <a:ext uri="{A12FA001-AC4F-418D-AE19-62706E023703}">
                      <ahyp:hlinkClr xmlns:ahyp="http://schemas.microsoft.com/office/drawing/2018/hyperlinkcolor" val="tx"/>
                    </a:ext>
                  </a:extLst>
                </a:hlinkClick>
              </a:rPr>
              <a:t>年</a:t>
            </a:r>
            <a:r>
              <a:rPr lang="en-US" altLang="ja" sz="900" dirty="0">
                <a:solidFill>
                  <a:schemeClr val="dk1"/>
                </a:solidFill>
                <a:uFill>
                  <a:noFill/>
                </a:uFill>
                <a:cs typeface="BIZ UDPGothic"/>
                <a:sym typeface="BIZ UDPGothic"/>
                <a:hlinkClick r:id="rId3">
                  <a:extLst>
                    <a:ext uri="{A12FA001-AC4F-418D-AE19-62706E023703}">
                      <ahyp:hlinkClr xmlns:ahyp="http://schemas.microsoft.com/office/drawing/2018/hyperlinkcolor" val="tx"/>
                    </a:ext>
                  </a:extLst>
                </a:hlinkClick>
              </a:rPr>
              <a:t>2</a:t>
            </a:r>
            <a:r>
              <a:rPr lang="ja" altLang="en-US" sz="900" dirty="0">
                <a:solidFill>
                  <a:schemeClr val="dk1"/>
                </a:solidFill>
                <a:uFill>
                  <a:noFill/>
                </a:uFill>
                <a:cs typeface="BIZ UDPGothic"/>
                <a:sym typeface="BIZ UDPGothic"/>
                <a:hlinkClick r:id="rId3">
                  <a:extLst>
                    <a:ext uri="{A12FA001-AC4F-418D-AE19-62706E023703}">
                      <ahyp:hlinkClr xmlns:ahyp="http://schemas.microsoft.com/office/drawing/2018/hyperlinkcolor" val="tx"/>
                    </a:ext>
                  </a:extLst>
                </a:hlinkClick>
              </a:rPr>
              <a:t>月</a:t>
            </a:r>
            <a:r>
              <a:rPr lang="en-US" altLang="ja" sz="900" dirty="0">
                <a:solidFill>
                  <a:schemeClr val="dk1"/>
                </a:solidFill>
                <a:uFill>
                  <a:noFill/>
                </a:uFill>
                <a:cs typeface="BIZ UDPGothic"/>
                <a:sym typeface="BIZ UDPGothic"/>
                <a:hlinkClick r:id="rId3">
                  <a:extLst>
                    <a:ext uri="{A12FA001-AC4F-418D-AE19-62706E023703}">
                      <ahyp:hlinkClr xmlns:ahyp="http://schemas.microsoft.com/office/drawing/2018/hyperlinkcolor" val="tx"/>
                    </a:ext>
                  </a:extLst>
                </a:hlinkClick>
              </a:rPr>
              <a:t>4</a:t>
            </a:r>
            <a:r>
              <a:rPr lang="ja" altLang="en-US" sz="900" dirty="0">
                <a:solidFill>
                  <a:schemeClr val="dk1"/>
                </a:solidFill>
                <a:uFill>
                  <a:noFill/>
                </a:uFill>
                <a:cs typeface="BIZ UDPGothic"/>
                <a:sym typeface="BIZ UDPGothic"/>
                <a:hlinkClick r:id="rId3">
                  <a:extLst>
                    <a:ext uri="{A12FA001-AC4F-418D-AE19-62706E023703}">
                      <ahyp:hlinkClr xmlns:ahyp="http://schemas.microsoft.com/office/drawing/2018/hyperlinkcolor" val="tx"/>
                    </a:ext>
                  </a:extLst>
                </a:hlinkClick>
              </a:rPr>
              <a:t>日</a:t>
            </a:r>
            <a:endParaRPr sz="900" dirty="0">
              <a:cs typeface="BIZ UDPGothic"/>
              <a:sym typeface="BIZ UDPGothic"/>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8"/>
        <p:cNvGrpSpPr/>
        <p:nvPr/>
      </p:nvGrpSpPr>
      <p:grpSpPr>
        <a:xfrm>
          <a:off x="0" y="0"/>
          <a:ext cx="0" cy="0"/>
          <a:chOff x="0" y="0"/>
          <a:chExt cx="0" cy="0"/>
        </a:xfrm>
      </p:grpSpPr>
      <p:sp>
        <p:nvSpPr>
          <p:cNvPr id="119" name="Google Shape;119;g1c39c242188_0_134:notes"/>
          <p:cNvSpPr>
            <a:spLocks noGrp="1" noRot="1" noChangeAspect="1"/>
          </p:cNvSpPr>
          <p:nvPr>
            <p:ph type="sldImg" idx="2"/>
          </p:nvPr>
        </p:nvSpPr>
        <p:spPr>
          <a:xfrm>
            <a:off x="744538" y="739775"/>
            <a:ext cx="5248275" cy="3700463"/>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0" name="Google Shape;120;g1c39c242188_0_134:notes"/>
          <p:cNvSpPr txBox="1">
            <a:spLocks noGrp="1"/>
          </p:cNvSpPr>
          <p:nvPr>
            <p:ph type="body" idx="1"/>
          </p:nvPr>
        </p:nvSpPr>
        <p:spPr>
          <a:xfrm>
            <a:off x="673605" y="4686580"/>
            <a:ext cx="5388842" cy="4439919"/>
          </a:xfrm>
          <a:prstGeom prst="rect">
            <a:avLst/>
          </a:prstGeom>
        </p:spPr>
        <p:txBody>
          <a:bodyPr spcFirstLastPara="1" wrap="square" lIns="83160" tIns="83160" rIns="83160" bIns="83160" anchor="t" anchorCtr="0">
            <a:noAutofit/>
          </a:bodyPr>
          <a:lstStyle/>
          <a:p>
            <a:pPr marL="0" indent="0">
              <a:buNone/>
            </a:pPr>
            <a:r>
              <a:rPr lang="ja" altLang="en-US" sz="900" dirty="0">
                <a:cs typeface="BIZ UDPGothic"/>
                <a:sym typeface="BIZ UDPGothic"/>
              </a:rPr>
              <a:t>調剤基本料と薬剤服用歴管理指導料に関する事項</a:t>
            </a:r>
            <a:endParaRPr sz="900" dirty="0">
              <a:cs typeface="BIZ UDPGothic"/>
              <a:sym typeface="BIZ UDPGothic"/>
            </a:endParaRPr>
          </a:p>
          <a:p>
            <a:pPr marL="415869" indent="-265694">
              <a:buSzPts val="1000"/>
              <a:buFont typeface="BIZ UDPGothic"/>
              <a:buChar char="●"/>
            </a:pPr>
            <a:r>
              <a:rPr lang="ja" altLang="en-US" sz="900" dirty="0">
                <a:solidFill>
                  <a:schemeClr val="dk1"/>
                </a:solidFill>
                <a:cs typeface="BIZ UDPGothic"/>
                <a:sym typeface="BIZ UDPGothic"/>
              </a:rPr>
              <a:t>薬剤服用歴管理指導料に関する事項</a:t>
            </a:r>
            <a:endParaRPr sz="900" dirty="0">
              <a:solidFill>
                <a:schemeClr val="dk1"/>
              </a:solidFill>
              <a:cs typeface="BIZ UDPGothic"/>
              <a:sym typeface="BIZ UDPGothic"/>
            </a:endParaRPr>
          </a:p>
          <a:p>
            <a:pPr marL="415869" indent="-265694">
              <a:buClr>
                <a:schemeClr val="dk1"/>
              </a:buClr>
              <a:buSzPts val="1000"/>
              <a:buFont typeface="BIZ UDPGothic"/>
              <a:buChar char="●"/>
            </a:pPr>
            <a:r>
              <a:rPr lang="ja" altLang="en-US" sz="900" dirty="0">
                <a:solidFill>
                  <a:schemeClr val="dk1"/>
                </a:solidFill>
                <a:cs typeface="BIZ UDPGothic"/>
                <a:sym typeface="BIZ UDPGothic"/>
              </a:rPr>
              <a:t>明細書の発行状況に関する事項</a:t>
            </a:r>
            <a:endParaRPr sz="900" dirty="0">
              <a:solidFill>
                <a:schemeClr val="dk1"/>
              </a:solidFill>
              <a:cs typeface="BIZ UDPGothic"/>
              <a:sym typeface="BIZ UDPGothic"/>
            </a:endParaRPr>
          </a:p>
          <a:p>
            <a:pPr marL="415869" indent="-265694">
              <a:buClr>
                <a:schemeClr val="dk1"/>
              </a:buClr>
              <a:buSzPts val="1000"/>
              <a:buFont typeface="BIZ UDPGothic"/>
              <a:buChar char="●"/>
            </a:pPr>
            <a:r>
              <a:rPr lang="ja" altLang="en-US" sz="900" dirty="0">
                <a:solidFill>
                  <a:schemeClr val="dk1"/>
                </a:solidFill>
                <a:cs typeface="BIZ UDPGothic"/>
                <a:sym typeface="BIZ UDPGothic"/>
              </a:rPr>
              <a:t>調剤基本料に関する事項</a:t>
            </a:r>
            <a:endParaRPr sz="900" dirty="0">
              <a:solidFill>
                <a:schemeClr val="dk1"/>
              </a:solidFill>
              <a:cs typeface="BIZ UDPGothic"/>
              <a:sym typeface="BIZ UDPGothic"/>
            </a:endParaRPr>
          </a:p>
          <a:p>
            <a:pPr marL="415869" indent="-265694">
              <a:buClr>
                <a:schemeClr val="dk1"/>
              </a:buClr>
              <a:buSzPts val="1000"/>
              <a:buFont typeface="BIZ UDPGothic"/>
              <a:buChar char="●"/>
            </a:pPr>
            <a:r>
              <a:rPr lang="ja" altLang="en-US" sz="900" dirty="0">
                <a:solidFill>
                  <a:schemeClr val="dk1"/>
                </a:solidFill>
                <a:cs typeface="BIZ UDPGothic"/>
                <a:sym typeface="BIZ UDPGothic"/>
              </a:rPr>
              <a:t>開局時間及び休業日並びに時間外、休日、深夜における調剤応需体制に関する事項</a:t>
            </a:r>
            <a:endParaRPr sz="900" dirty="0">
              <a:solidFill>
                <a:schemeClr val="dk1"/>
              </a:solidFill>
              <a:cs typeface="BIZ UDPGothic"/>
              <a:sym typeface="BIZ UDPGothic"/>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0"/>
        <p:cNvGrpSpPr/>
        <p:nvPr/>
      </p:nvGrpSpPr>
      <p:grpSpPr>
        <a:xfrm>
          <a:off x="0" y="0"/>
          <a:ext cx="0" cy="0"/>
          <a:chOff x="0" y="0"/>
          <a:chExt cx="0" cy="0"/>
        </a:xfrm>
      </p:grpSpPr>
      <p:sp>
        <p:nvSpPr>
          <p:cNvPr id="131" name="Google Shape;131;g1c39c242188_0_193:notes"/>
          <p:cNvSpPr>
            <a:spLocks noGrp="1" noRot="1" noChangeAspect="1"/>
          </p:cNvSpPr>
          <p:nvPr>
            <p:ph type="sldImg" idx="2"/>
          </p:nvPr>
        </p:nvSpPr>
        <p:spPr>
          <a:xfrm>
            <a:off x="744538" y="739775"/>
            <a:ext cx="5248275" cy="3700463"/>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2" name="Google Shape;132;g1c39c242188_0_193:notes"/>
          <p:cNvSpPr txBox="1">
            <a:spLocks noGrp="1"/>
          </p:cNvSpPr>
          <p:nvPr>
            <p:ph type="body" idx="1"/>
          </p:nvPr>
        </p:nvSpPr>
        <p:spPr>
          <a:xfrm>
            <a:off x="673605" y="4686580"/>
            <a:ext cx="5388842" cy="4439919"/>
          </a:xfrm>
          <a:prstGeom prst="rect">
            <a:avLst/>
          </a:prstGeom>
        </p:spPr>
        <p:txBody>
          <a:bodyPr spcFirstLastPara="1" wrap="square" lIns="83160" tIns="83160" rIns="83160" bIns="83160" anchor="t" anchorCtr="0">
            <a:noAutofit/>
          </a:bodyPr>
          <a:lstStyle/>
          <a:p>
            <a:pPr marL="0" indent="0">
              <a:buNone/>
            </a:pPr>
            <a:r>
              <a:rPr lang="ja" altLang="en-US" sz="900" dirty="0">
                <a:cs typeface="BIZ UDPGothic"/>
                <a:sym typeface="BIZ UDPGothic"/>
              </a:rPr>
              <a:t>後発医薬品体制加算を算定している旨の表示</a:t>
            </a:r>
            <a:endParaRPr sz="900" dirty="0">
              <a:cs typeface="BIZ UDPGothic"/>
              <a:sym typeface="BIZ UDPGothic"/>
            </a:endParaRPr>
          </a:p>
          <a:p>
            <a:pPr marL="415869" indent="-265694">
              <a:buSzPts val="1000"/>
              <a:buFont typeface="BIZ UDPGothic"/>
              <a:buChar char="●"/>
            </a:pPr>
            <a:r>
              <a:rPr lang="ja" altLang="en-US" sz="900" dirty="0">
                <a:solidFill>
                  <a:schemeClr val="dk1"/>
                </a:solidFill>
                <a:cs typeface="BIZ UDPGothic"/>
                <a:sym typeface="BIZ UDPGothic"/>
              </a:rPr>
              <a:t>後発医薬品の調剤を積極的に行っている旨</a:t>
            </a:r>
            <a:endParaRPr sz="900" dirty="0">
              <a:solidFill>
                <a:schemeClr val="dk1"/>
              </a:solidFill>
              <a:cs typeface="BIZ UDPGothic"/>
              <a:sym typeface="BIZ UDPGothic"/>
            </a:endParaRPr>
          </a:p>
          <a:p>
            <a:pPr marL="415869" indent="-265694">
              <a:buClr>
                <a:schemeClr val="dk1"/>
              </a:buClr>
              <a:buSzPts val="1000"/>
              <a:buFont typeface="BIZ UDPGothic"/>
              <a:buChar char="●"/>
            </a:pPr>
            <a:r>
              <a:rPr lang="ja" altLang="en-US" sz="900" dirty="0">
                <a:solidFill>
                  <a:schemeClr val="dk1"/>
                </a:solidFill>
                <a:cs typeface="BIZ UDPGothic"/>
                <a:sym typeface="BIZ UDPGothic"/>
              </a:rPr>
              <a:t>後発医薬品調剤体制加算を算定している旨</a:t>
            </a:r>
            <a:endParaRPr sz="900" dirty="0">
              <a:solidFill>
                <a:schemeClr val="dk1"/>
              </a:solidFill>
              <a:cs typeface="BIZ UDPGothic"/>
              <a:sym typeface="BIZ UDPGothic"/>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8"/>
        <p:cNvGrpSpPr/>
        <p:nvPr/>
      </p:nvGrpSpPr>
      <p:grpSpPr>
        <a:xfrm>
          <a:off x="0" y="0"/>
          <a:ext cx="0" cy="0"/>
          <a:chOff x="0" y="0"/>
          <a:chExt cx="0" cy="0"/>
        </a:xfrm>
      </p:grpSpPr>
      <p:sp>
        <p:nvSpPr>
          <p:cNvPr id="229" name="Google Shape;229;g1c0f1582066_0_12:notes"/>
          <p:cNvSpPr>
            <a:spLocks noGrp="1" noRot="1" noChangeAspect="1"/>
          </p:cNvSpPr>
          <p:nvPr>
            <p:ph type="sldImg" idx="2"/>
          </p:nvPr>
        </p:nvSpPr>
        <p:spPr>
          <a:xfrm>
            <a:off x="744538" y="739775"/>
            <a:ext cx="5248275" cy="3700463"/>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0" name="Google Shape;230;g1c0f1582066_0_12:notes"/>
          <p:cNvSpPr txBox="1">
            <a:spLocks noGrp="1"/>
          </p:cNvSpPr>
          <p:nvPr>
            <p:ph type="body" idx="1"/>
          </p:nvPr>
        </p:nvSpPr>
        <p:spPr>
          <a:xfrm>
            <a:off x="673605" y="4686580"/>
            <a:ext cx="5388842" cy="4439919"/>
          </a:xfrm>
          <a:prstGeom prst="rect">
            <a:avLst/>
          </a:prstGeom>
        </p:spPr>
        <p:txBody>
          <a:bodyPr spcFirstLastPara="1" wrap="square" lIns="83160" tIns="83160" rIns="83160" bIns="83160" anchor="t" anchorCtr="0">
            <a:noAutofit/>
          </a:bodyPr>
          <a:lstStyle/>
          <a:p>
            <a:pPr marL="0" indent="0">
              <a:buNone/>
            </a:pPr>
            <a:r>
              <a:rPr lang="ja" dirty="0">
                <a:latin typeface="游ゴシック" panose="020B0400000000000000" pitchFamily="50" charset="-128"/>
                <a:ea typeface="游ゴシック" panose="020B0400000000000000" pitchFamily="50" charset="-128"/>
                <a:cs typeface="BIZ UDPGothic"/>
                <a:sym typeface="BIZ UDPGothic"/>
              </a:rPr>
              <a:t>健康相談又は健康教室を行っている旨</a:t>
            </a:r>
            <a:endParaRPr dirty="0">
              <a:latin typeface="游ゴシック" panose="020B0400000000000000" pitchFamily="50" charset="-128"/>
              <a:ea typeface="游ゴシック" panose="020B0400000000000000" pitchFamily="50" charset="-128"/>
              <a:cs typeface="BIZ UDPGothic"/>
              <a:sym typeface="BIZ UDPGothic"/>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82CD7EE5-674B-F826-16E3-C42288979599}"/>
              </a:ext>
            </a:extLst>
          </p:cNvPr>
          <p:cNvSpPr>
            <a:spLocks noGrp="1"/>
          </p:cNvSpPr>
          <p:nvPr>
            <p:ph type="ctrTitle"/>
          </p:nvPr>
        </p:nvSpPr>
        <p:spPr>
          <a:xfrm>
            <a:off x="1524000" y="1122363"/>
            <a:ext cx="9144000" cy="2387600"/>
          </a:xfrm>
        </p:spPr>
        <p:txBody>
          <a:bodyPr anchor="b"/>
          <a:lstStyle>
            <a:lvl1pPr algn="ctr">
              <a:defRPr sz="6000"/>
            </a:lvl1pPr>
          </a:lstStyle>
          <a:p>
            <a:r>
              <a:rPr kumimoji="1" lang="ja-JP" altLang="en-US"/>
              <a:t>マスター タイトルの書式設定</a:t>
            </a:r>
          </a:p>
        </p:txBody>
      </p:sp>
      <p:sp>
        <p:nvSpPr>
          <p:cNvPr id="3" name="字幕 2">
            <a:extLst>
              <a:ext uri="{FF2B5EF4-FFF2-40B4-BE49-F238E27FC236}">
                <a16:creationId xmlns:a16="http://schemas.microsoft.com/office/drawing/2014/main" id="{B959BEB5-1BFD-945E-AFB2-4E59D66010C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kumimoji="1" lang="ja-JP" altLang="en-US"/>
              <a:t>マスター サブタイトルの書式設定</a:t>
            </a:r>
          </a:p>
        </p:txBody>
      </p:sp>
      <p:sp>
        <p:nvSpPr>
          <p:cNvPr id="4" name="日付プレースホルダー 3">
            <a:extLst>
              <a:ext uri="{FF2B5EF4-FFF2-40B4-BE49-F238E27FC236}">
                <a16:creationId xmlns:a16="http://schemas.microsoft.com/office/drawing/2014/main" id="{B496C16F-9056-800C-A417-9E03A891647A}"/>
              </a:ext>
            </a:extLst>
          </p:cNvPr>
          <p:cNvSpPr>
            <a:spLocks noGrp="1"/>
          </p:cNvSpPr>
          <p:nvPr>
            <p:ph type="dt" sz="half" idx="10"/>
          </p:nvPr>
        </p:nvSpPr>
        <p:spPr/>
        <p:txBody>
          <a:bodyPr/>
          <a:lstStyle/>
          <a:p>
            <a:fld id="{6BB4B362-E8AF-4150-8347-D3ACAEC4395E}" type="datetimeFigureOut">
              <a:rPr kumimoji="1" lang="ja-JP" altLang="en-US" smtClean="0"/>
              <a:t>2025/6/10</a:t>
            </a:fld>
            <a:endParaRPr kumimoji="1" lang="ja-JP" altLang="en-US"/>
          </a:p>
        </p:txBody>
      </p:sp>
      <p:sp>
        <p:nvSpPr>
          <p:cNvPr id="5" name="フッター プレースホルダー 4">
            <a:extLst>
              <a:ext uri="{FF2B5EF4-FFF2-40B4-BE49-F238E27FC236}">
                <a16:creationId xmlns:a16="http://schemas.microsoft.com/office/drawing/2014/main" id="{59385D77-D901-843B-DFDC-3BFDA81D9AD5}"/>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1CADF990-3D8A-5197-AEC4-D51B8FFFBBD7}"/>
              </a:ext>
            </a:extLst>
          </p:cNvPr>
          <p:cNvSpPr>
            <a:spLocks noGrp="1"/>
          </p:cNvSpPr>
          <p:nvPr>
            <p:ph type="sldNum" sz="quarter" idx="12"/>
          </p:nvPr>
        </p:nvSpPr>
        <p:spPr/>
        <p:txBody>
          <a:bodyPr/>
          <a:lstStyle/>
          <a:p>
            <a:fld id="{D0A24775-984E-422A-B94A-16D41AB924C7}" type="slidenum">
              <a:rPr kumimoji="1" lang="ja-JP" altLang="en-US" smtClean="0"/>
              <a:t>‹#›</a:t>
            </a:fld>
            <a:endParaRPr kumimoji="1" lang="ja-JP" altLang="en-US"/>
          </a:p>
        </p:txBody>
      </p:sp>
    </p:spTree>
    <p:extLst>
      <p:ext uri="{BB962C8B-B14F-4D97-AF65-F5344CB8AC3E}">
        <p14:creationId xmlns:p14="http://schemas.microsoft.com/office/powerpoint/2010/main" val="23689222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98BC6DCF-A5E1-33E2-7DF4-8D23C72E2D66}"/>
              </a:ext>
            </a:extLst>
          </p:cNvPr>
          <p:cNvSpPr>
            <a:spLocks noGrp="1"/>
          </p:cNvSpPr>
          <p:nvPr>
            <p:ph type="title"/>
          </p:nvPr>
        </p:nvSpPr>
        <p:spPr/>
        <p:txBody>
          <a:body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7AD8F572-8DF5-CF95-6D80-4A50C9077CD5}"/>
              </a:ext>
            </a:extLst>
          </p:cNvPr>
          <p:cNvSpPr>
            <a:spLocks noGrp="1"/>
          </p:cNvSpPr>
          <p:nvPr>
            <p:ph idx="1"/>
          </p:nvPr>
        </p:nvSpPr>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82284798-6954-7B2A-639F-E57BF876F90D}"/>
              </a:ext>
            </a:extLst>
          </p:cNvPr>
          <p:cNvSpPr>
            <a:spLocks noGrp="1"/>
          </p:cNvSpPr>
          <p:nvPr>
            <p:ph type="dt" sz="half" idx="10"/>
          </p:nvPr>
        </p:nvSpPr>
        <p:spPr/>
        <p:txBody>
          <a:bodyPr/>
          <a:lstStyle/>
          <a:p>
            <a:fld id="{6BB4B362-E8AF-4150-8347-D3ACAEC4395E}" type="datetimeFigureOut">
              <a:rPr kumimoji="1" lang="ja-JP" altLang="en-US" smtClean="0"/>
              <a:t>2025/6/10</a:t>
            </a:fld>
            <a:endParaRPr kumimoji="1" lang="ja-JP" altLang="en-US"/>
          </a:p>
        </p:txBody>
      </p:sp>
      <p:sp>
        <p:nvSpPr>
          <p:cNvPr id="5" name="フッター プレースホルダー 4">
            <a:extLst>
              <a:ext uri="{FF2B5EF4-FFF2-40B4-BE49-F238E27FC236}">
                <a16:creationId xmlns:a16="http://schemas.microsoft.com/office/drawing/2014/main" id="{D17FF5B9-12A7-CB0C-4D43-7DB62FDD1032}"/>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14ECD637-BD29-8B50-6573-E39B97F4287A}"/>
              </a:ext>
            </a:extLst>
          </p:cNvPr>
          <p:cNvSpPr>
            <a:spLocks noGrp="1"/>
          </p:cNvSpPr>
          <p:nvPr>
            <p:ph type="sldNum" sz="quarter" idx="12"/>
          </p:nvPr>
        </p:nvSpPr>
        <p:spPr/>
        <p:txBody>
          <a:bodyPr/>
          <a:lstStyle/>
          <a:p>
            <a:fld id="{D0A24775-984E-422A-B94A-16D41AB924C7}" type="slidenum">
              <a:rPr kumimoji="1" lang="ja-JP" altLang="en-US" smtClean="0"/>
              <a:t>‹#›</a:t>
            </a:fld>
            <a:endParaRPr kumimoji="1" lang="ja-JP" altLang="en-US"/>
          </a:p>
        </p:txBody>
      </p:sp>
    </p:spTree>
    <p:extLst>
      <p:ext uri="{BB962C8B-B14F-4D97-AF65-F5344CB8AC3E}">
        <p14:creationId xmlns:p14="http://schemas.microsoft.com/office/powerpoint/2010/main" val="323270356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045D7540-5B1F-39B3-973E-4D385D4AA182}"/>
              </a:ext>
            </a:extLst>
          </p:cNvPr>
          <p:cNvSpPr>
            <a:spLocks noGrp="1"/>
          </p:cNvSpPr>
          <p:nvPr>
            <p:ph type="title"/>
          </p:nvPr>
        </p:nvSpPr>
        <p:spPr>
          <a:xfrm>
            <a:off x="831850" y="1709738"/>
            <a:ext cx="10515600" cy="2852737"/>
          </a:xfrm>
        </p:spPr>
        <p:txBody>
          <a:bodyPr anchor="b"/>
          <a:lstStyle>
            <a:lvl1pPr>
              <a:defRPr sz="6000"/>
            </a:lvl1p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C2C1DA69-D33A-C87B-7434-FF2EEE6B938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kumimoji="1" lang="ja-JP" altLang="en-US"/>
              <a:t>マスター テキストの書式設定</a:t>
            </a:r>
          </a:p>
        </p:txBody>
      </p:sp>
      <p:sp>
        <p:nvSpPr>
          <p:cNvPr id="4" name="日付プレースホルダー 3">
            <a:extLst>
              <a:ext uri="{FF2B5EF4-FFF2-40B4-BE49-F238E27FC236}">
                <a16:creationId xmlns:a16="http://schemas.microsoft.com/office/drawing/2014/main" id="{F877DB17-2709-2BBB-1662-7E43D544E6A0}"/>
              </a:ext>
            </a:extLst>
          </p:cNvPr>
          <p:cNvSpPr>
            <a:spLocks noGrp="1"/>
          </p:cNvSpPr>
          <p:nvPr>
            <p:ph type="dt" sz="half" idx="10"/>
          </p:nvPr>
        </p:nvSpPr>
        <p:spPr/>
        <p:txBody>
          <a:bodyPr/>
          <a:lstStyle/>
          <a:p>
            <a:fld id="{6BB4B362-E8AF-4150-8347-D3ACAEC4395E}" type="datetimeFigureOut">
              <a:rPr kumimoji="1" lang="ja-JP" altLang="en-US" smtClean="0"/>
              <a:t>2025/6/10</a:t>
            </a:fld>
            <a:endParaRPr kumimoji="1" lang="ja-JP" altLang="en-US"/>
          </a:p>
        </p:txBody>
      </p:sp>
      <p:sp>
        <p:nvSpPr>
          <p:cNvPr id="5" name="フッター プレースホルダー 4">
            <a:extLst>
              <a:ext uri="{FF2B5EF4-FFF2-40B4-BE49-F238E27FC236}">
                <a16:creationId xmlns:a16="http://schemas.microsoft.com/office/drawing/2014/main" id="{A6ABBD76-7636-7FE9-2498-23C7D9C03E69}"/>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9D35F699-7708-33EA-4D05-F9504EF41596}"/>
              </a:ext>
            </a:extLst>
          </p:cNvPr>
          <p:cNvSpPr>
            <a:spLocks noGrp="1"/>
          </p:cNvSpPr>
          <p:nvPr>
            <p:ph type="sldNum" sz="quarter" idx="12"/>
          </p:nvPr>
        </p:nvSpPr>
        <p:spPr/>
        <p:txBody>
          <a:bodyPr/>
          <a:lstStyle/>
          <a:p>
            <a:fld id="{D0A24775-984E-422A-B94A-16D41AB924C7}" type="slidenum">
              <a:rPr kumimoji="1" lang="ja-JP" altLang="en-US" smtClean="0"/>
              <a:t>‹#›</a:t>
            </a:fld>
            <a:endParaRPr kumimoji="1" lang="ja-JP" altLang="en-US"/>
          </a:p>
        </p:txBody>
      </p:sp>
    </p:spTree>
    <p:extLst>
      <p:ext uri="{BB962C8B-B14F-4D97-AF65-F5344CB8AC3E}">
        <p14:creationId xmlns:p14="http://schemas.microsoft.com/office/powerpoint/2010/main" val="26146336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8BEA57B-A5C5-2E59-7FD1-90932EC42374}"/>
              </a:ext>
            </a:extLst>
          </p:cNvPr>
          <p:cNvSpPr>
            <a:spLocks noGrp="1"/>
          </p:cNvSpPr>
          <p:nvPr>
            <p:ph type="title"/>
          </p:nvPr>
        </p:nvSpPr>
        <p:spPr/>
        <p:txBody>
          <a:body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6B9F0466-2EA9-9C8C-5F9D-C9D1B7C863FD}"/>
              </a:ext>
            </a:extLst>
          </p:cNvPr>
          <p:cNvSpPr>
            <a:spLocks noGrp="1"/>
          </p:cNvSpPr>
          <p:nvPr>
            <p:ph sz="half" idx="1"/>
          </p:nvPr>
        </p:nvSpPr>
        <p:spPr>
          <a:xfrm>
            <a:off x="838200"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ー 3">
            <a:extLst>
              <a:ext uri="{FF2B5EF4-FFF2-40B4-BE49-F238E27FC236}">
                <a16:creationId xmlns:a16="http://schemas.microsoft.com/office/drawing/2014/main" id="{7605E732-B597-65D7-C72A-3E3A9DDA69BF}"/>
              </a:ext>
            </a:extLst>
          </p:cNvPr>
          <p:cNvSpPr>
            <a:spLocks noGrp="1"/>
          </p:cNvSpPr>
          <p:nvPr>
            <p:ph sz="half" idx="2"/>
          </p:nvPr>
        </p:nvSpPr>
        <p:spPr>
          <a:xfrm>
            <a:off x="6172200"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ー 4">
            <a:extLst>
              <a:ext uri="{FF2B5EF4-FFF2-40B4-BE49-F238E27FC236}">
                <a16:creationId xmlns:a16="http://schemas.microsoft.com/office/drawing/2014/main" id="{09E526A7-F955-8607-D77B-465FE964120B}"/>
              </a:ext>
            </a:extLst>
          </p:cNvPr>
          <p:cNvSpPr>
            <a:spLocks noGrp="1"/>
          </p:cNvSpPr>
          <p:nvPr>
            <p:ph type="dt" sz="half" idx="10"/>
          </p:nvPr>
        </p:nvSpPr>
        <p:spPr/>
        <p:txBody>
          <a:bodyPr/>
          <a:lstStyle/>
          <a:p>
            <a:fld id="{6BB4B362-E8AF-4150-8347-D3ACAEC4395E}" type="datetimeFigureOut">
              <a:rPr kumimoji="1" lang="ja-JP" altLang="en-US" smtClean="0"/>
              <a:t>2025/6/10</a:t>
            </a:fld>
            <a:endParaRPr kumimoji="1" lang="ja-JP" altLang="en-US"/>
          </a:p>
        </p:txBody>
      </p:sp>
      <p:sp>
        <p:nvSpPr>
          <p:cNvPr id="6" name="フッター プレースホルダー 5">
            <a:extLst>
              <a:ext uri="{FF2B5EF4-FFF2-40B4-BE49-F238E27FC236}">
                <a16:creationId xmlns:a16="http://schemas.microsoft.com/office/drawing/2014/main" id="{2922C91B-7C0D-1332-E779-5C9659717D97}"/>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2674D7A5-0163-C2F1-3032-33EF303410B2}"/>
              </a:ext>
            </a:extLst>
          </p:cNvPr>
          <p:cNvSpPr>
            <a:spLocks noGrp="1"/>
          </p:cNvSpPr>
          <p:nvPr>
            <p:ph type="sldNum" sz="quarter" idx="12"/>
          </p:nvPr>
        </p:nvSpPr>
        <p:spPr/>
        <p:txBody>
          <a:bodyPr/>
          <a:lstStyle/>
          <a:p>
            <a:fld id="{D0A24775-984E-422A-B94A-16D41AB924C7}" type="slidenum">
              <a:rPr kumimoji="1" lang="ja-JP" altLang="en-US" smtClean="0"/>
              <a:t>‹#›</a:t>
            </a:fld>
            <a:endParaRPr kumimoji="1" lang="ja-JP" altLang="en-US"/>
          </a:p>
        </p:txBody>
      </p:sp>
    </p:spTree>
    <p:extLst>
      <p:ext uri="{BB962C8B-B14F-4D97-AF65-F5344CB8AC3E}">
        <p14:creationId xmlns:p14="http://schemas.microsoft.com/office/powerpoint/2010/main" val="348379585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3C7ED00F-2B47-EBE7-7CC5-ED5E1A5E8E1F}"/>
              </a:ext>
            </a:extLst>
          </p:cNvPr>
          <p:cNvSpPr>
            <a:spLocks noGrp="1"/>
          </p:cNvSpPr>
          <p:nvPr>
            <p:ph type="title"/>
          </p:nvPr>
        </p:nvSpPr>
        <p:spPr>
          <a:xfrm>
            <a:off x="839788" y="365125"/>
            <a:ext cx="10515600" cy="1325563"/>
          </a:xfrm>
        </p:spPr>
        <p:txBody>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B60F7250-3CA1-B4D3-8D8B-596C53C83D4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4" name="コンテンツ プレースホルダー 3">
            <a:extLst>
              <a:ext uri="{FF2B5EF4-FFF2-40B4-BE49-F238E27FC236}">
                <a16:creationId xmlns:a16="http://schemas.microsoft.com/office/drawing/2014/main" id="{C441CCAB-2BB9-A748-A77C-7630C14A2B07}"/>
              </a:ext>
            </a:extLst>
          </p:cNvPr>
          <p:cNvSpPr>
            <a:spLocks noGrp="1"/>
          </p:cNvSpPr>
          <p:nvPr>
            <p:ph sz="half" idx="2"/>
          </p:nvPr>
        </p:nvSpPr>
        <p:spPr>
          <a:xfrm>
            <a:off x="839788" y="2505075"/>
            <a:ext cx="5157787"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ー 4">
            <a:extLst>
              <a:ext uri="{FF2B5EF4-FFF2-40B4-BE49-F238E27FC236}">
                <a16:creationId xmlns:a16="http://schemas.microsoft.com/office/drawing/2014/main" id="{35E43CCE-D55D-6D1E-6920-335AE3220D0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6" name="コンテンツ プレースホルダー 5">
            <a:extLst>
              <a:ext uri="{FF2B5EF4-FFF2-40B4-BE49-F238E27FC236}">
                <a16:creationId xmlns:a16="http://schemas.microsoft.com/office/drawing/2014/main" id="{214AD7E2-F5CE-874C-B0B2-28C4F95B7F5E}"/>
              </a:ext>
            </a:extLst>
          </p:cNvPr>
          <p:cNvSpPr>
            <a:spLocks noGrp="1"/>
          </p:cNvSpPr>
          <p:nvPr>
            <p:ph sz="quarter" idx="4"/>
          </p:nvPr>
        </p:nvSpPr>
        <p:spPr>
          <a:xfrm>
            <a:off x="6172200" y="2505075"/>
            <a:ext cx="5183188"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ー 6">
            <a:extLst>
              <a:ext uri="{FF2B5EF4-FFF2-40B4-BE49-F238E27FC236}">
                <a16:creationId xmlns:a16="http://schemas.microsoft.com/office/drawing/2014/main" id="{D7E587B1-CF07-ED28-32A7-FE9219DF300A}"/>
              </a:ext>
            </a:extLst>
          </p:cNvPr>
          <p:cNvSpPr>
            <a:spLocks noGrp="1"/>
          </p:cNvSpPr>
          <p:nvPr>
            <p:ph type="dt" sz="half" idx="10"/>
          </p:nvPr>
        </p:nvSpPr>
        <p:spPr/>
        <p:txBody>
          <a:bodyPr/>
          <a:lstStyle/>
          <a:p>
            <a:fld id="{6BB4B362-E8AF-4150-8347-D3ACAEC4395E}" type="datetimeFigureOut">
              <a:rPr kumimoji="1" lang="ja-JP" altLang="en-US" smtClean="0"/>
              <a:t>2025/6/10</a:t>
            </a:fld>
            <a:endParaRPr kumimoji="1" lang="ja-JP" altLang="en-US"/>
          </a:p>
        </p:txBody>
      </p:sp>
      <p:sp>
        <p:nvSpPr>
          <p:cNvPr id="8" name="フッター プレースホルダー 7">
            <a:extLst>
              <a:ext uri="{FF2B5EF4-FFF2-40B4-BE49-F238E27FC236}">
                <a16:creationId xmlns:a16="http://schemas.microsoft.com/office/drawing/2014/main" id="{54127233-70F6-29E8-203E-B68823BE698A}"/>
              </a:ext>
            </a:extLst>
          </p:cNvPr>
          <p:cNvSpPr>
            <a:spLocks noGrp="1"/>
          </p:cNvSpPr>
          <p:nvPr>
            <p:ph type="ftr" sz="quarter" idx="11"/>
          </p:nvPr>
        </p:nvSpPr>
        <p:spPr/>
        <p:txBody>
          <a:bodyPr/>
          <a:lstStyle/>
          <a:p>
            <a:endParaRPr kumimoji="1" lang="ja-JP" altLang="en-US"/>
          </a:p>
        </p:txBody>
      </p:sp>
      <p:sp>
        <p:nvSpPr>
          <p:cNvPr id="9" name="スライド番号プレースホルダー 8">
            <a:extLst>
              <a:ext uri="{FF2B5EF4-FFF2-40B4-BE49-F238E27FC236}">
                <a16:creationId xmlns:a16="http://schemas.microsoft.com/office/drawing/2014/main" id="{BEB24A42-8BFC-EAF4-2ADF-9BF0F4B34684}"/>
              </a:ext>
            </a:extLst>
          </p:cNvPr>
          <p:cNvSpPr>
            <a:spLocks noGrp="1"/>
          </p:cNvSpPr>
          <p:nvPr>
            <p:ph type="sldNum" sz="quarter" idx="12"/>
          </p:nvPr>
        </p:nvSpPr>
        <p:spPr/>
        <p:txBody>
          <a:bodyPr/>
          <a:lstStyle/>
          <a:p>
            <a:fld id="{D0A24775-984E-422A-B94A-16D41AB924C7}" type="slidenum">
              <a:rPr kumimoji="1" lang="ja-JP" altLang="en-US" smtClean="0"/>
              <a:t>‹#›</a:t>
            </a:fld>
            <a:endParaRPr kumimoji="1" lang="ja-JP" altLang="en-US"/>
          </a:p>
        </p:txBody>
      </p:sp>
    </p:spTree>
    <p:extLst>
      <p:ext uri="{BB962C8B-B14F-4D97-AF65-F5344CB8AC3E}">
        <p14:creationId xmlns:p14="http://schemas.microsoft.com/office/powerpoint/2010/main" val="121791271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33CC86D-1F5D-AB0E-AB6F-AF4DD4D149CF}"/>
              </a:ext>
            </a:extLst>
          </p:cNvPr>
          <p:cNvSpPr>
            <a:spLocks noGrp="1"/>
          </p:cNvSpPr>
          <p:nvPr>
            <p:ph type="title"/>
          </p:nvPr>
        </p:nvSpPr>
        <p:spPr/>
        <p:txBody>
          <a:bodyPr/>
          <a:lstStyle/>
          <a:p>
            <a:r>
              <a:rPr kumimoji="1" lang="ja-JP" altLang="en-US"/>
              <a:t>マスター タイトルの書式設定</a:t>
            </a:r>
          </a:p>
        </p:txBody>
      </p:sp>
      <p:sp>
        <p:nvSpPr>
          <p:cNvPr id="3" name="日付プレースホルダー 2">
            <a:extLst>
              <a:ext uri="{FF2B5EF4-FFF2-40B4-BE49-F238E27FC236}">
                <a16:creationId xmlns:a16="http://schemas.microsoft.com/office/drawing/2014/main" id="{C4B68C57-850F-08E9-1548-1B49E56924FF}"/>
              </a:ext>
            </a:extLst>
          </p:cNvPr>
          <p:cNvSpPr>
            <a:spLocks noGrp="1"/>
          </p:cNvSpPr>
          <p:nvPr>
            <p:ph type="dt" sz="half" idx="10"/>
          </p:nvPr>
        </p:nvSpPr>
        <p:spPr/>
        <p:txBody>
          <a:bodyPr/>
          <a:lstStyle/>
          <a:p>
            <a:fld id="{6BB4B362-E8AF-4150-8347-D3ACAEC4395E}" type="datetimeFigureOut">
              <a:rPr kumimoji="1" lang="ja-JP" altLang="en-US" smtClean="0"/>
              <a:t>2025/6/10</a:t>
            </a:fld>
            <a:endParaRPr kumimoji="1" lang="ja-JP" altLang="en-US"/>
          </a:p>
        </p:txBody>
      </p:sp>
      <p:sp>
        <p:nvSpPr>
          <p:cNvPr id="4" name="フッター プレースホルダー 3">
            <a:extLst>
              <a:ext uri="{FF2B5EF4-FFF2-40B4-BE49-F238E27FC236}">
                <a16:creationId xmlns:a16="http://schemas.microsoft.com/office/drawing/2014/main" id="{B8205852-BB7D-483D-2F6C-DDF88C7E00D4}"/>
              </a:ext>
            </a:extLst>
          </p:cNvPr>
          <p:cNvSpPr>
            <a:spLocks noGrp="1"/>
          </p:cNvSpPr>
          <p:nvPr>
            <p:ph type="ftr" sz="quarter" idx="11"/>
          </p:nvPr>
        </p:nvSpPr>
        <p:spPr/>
        <p:txBody>
          <a:bodyPr/>
          <a:lstStyle/>
          <a:p>
            <a:endParaRPr kumimoji="1" lang="ja-JP" altLang="en-US"/>
          </a:p>
        </p:txBody>
      </p:sp>
      <p:sp>
        <p:nvSpPr>
          <p:cNvPr id="5" name="スライド番号プレースホルダー 4">
            <a:extLst>
              <a:ext uri="{FF2B5EF4-FFF2-40B4-BE49-F238E27FC236}">
                <a16:creationId xmlns:a16="http://schemas.microsoft.com/office/drawing/2014/main" id="{32666D37-7711-622A-B756-AAE9AEC6D3AA}"/>
              </a:ext>
            </a:extLst>
          </p:cNvPr>
          <p:cNvSpPr>
            <a:spLocks noGrp="1"/>
          </p:cNvSpPr>
          <p:nvPr>
            <p:ph type="sldNum" sz="quarter" idx="12"/>
          </p:nvPr>
        </p:nvSpPr>
        <p:spPr/>
        <p:txBody>
          <a:bodyPr/>
          <a:lstStyle/>
          <a:p>
            <a:fld id="{D0A24775-984E-422A-B94A-16D41AB924C7}" type="slidenum">
              <a:rPr kumimoji="1" lang="ja-JP" altLang="en-US" smtClean="0"/>
              <a:t>‹#›</a:t>
            </a:fld>
            <a:endParaRPr kumimoji="1" lang="ja-JP" altLang="en-US"/>
          </a:p>
        </p:txBody>
      </p:sp>
    </p:spTree>
    <p:extLst>
      <p:ext uri="{BB962C8B-B14F-4D97-AF65-F5344CB8AC3E}">
        <p14:creationId xmlns:p14="http://schemas.microsoft.com/office/powerpoint/2010/main" val="121637191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a:extLst>
              <a:ext uri="{FF2B5EF4-FFF2-40B4-BE49-F238E27FC236}">
                <a16:creationId xmlns:a16="http://schemas.microsoft.com/office/drawing/2014/main" id="{CB5AB2F4-A7D0-A092-D5B8-7797D9199337}"/>
              </a:ext>
            </a:extLst>
          </p:cNvPr>
          <p:cNvSpPr>
            <a:spLocks noGrp="1"/>
          </p:cNvSpPr>
          <p:nvPr>
            <p:ph type="dt" sz="half" idx="10"/>
          </p:nvPr>
        </p:nvSpPr>
        <p:spPr/>
        <p:txBody>
          <a:bodyPr/>
          <a:lstStyle/>
          <a:p>
            <a:fld id="{6BB4B362-E8AF-4150-8347-D3ACAEC4395E}" type="datetimeFigureOut">
              <a:rPr kumimoji="1" lang="ja-JP" altLang="en-US" smtClean="0"/>
              <a:t>2025/6/10</a:t>
            </a:fld>
            <a:endParaRPr kumimoji="1" lang="ja-JP" altLang="en-US"/>
          </a:p>
        </p:txBody>
      </p:sp>
      <p:sp>
        <p:nvSpPr>
          <p:cNvPr id="3" name="フッター プレースホルダー 2">
            <a:extLst>
              <a:ext uri="{FF2B5EF4-FFF2-40B4-BE49-F238E27FC236}">
                <a16:creationId xmlns:a16="http://schemas.microsoft.com/office/drawing/2014/main" id="{362DD91A-0F99-B42F-FD38-9DC01383CCA9}"/>
              </a:ext>
            </a:extLst>
          </p:cNvPr>
          <p:cNvSpPr>
            <a:spLocks noGrp="1"/>
          </p:cNvSpPr>
          <p:nvPr>
            <p:ph type="ftr" sz="quarter" idx="11"/>
          </p:nvPr>
        </p:nvSpPr>
        <p:spPr/>
        <p:txBody>
          <a:bodyPr/>
          <a:lstStyle/>
          <a:p>
            <a:endParaRPr kumimoji="1" lang="ja-JP" altLang="en-US"/>
          </a:p>
        </p:txBody>
      </p:sp>
      <p:sp>
        <p:nvSpPr>
          <p:cNvPr id="4" name="スライド番号プレースホルダー 3">
            <a:extLst>
              <a:ext uri="{FF2B5EF4-FFF2-40B4-BE49-F238E27FC236}">
                <a16:creationId xmlns:a16="http://schemas.microsoft.com/office/drawing/2014/main" id="{59CBAC92-79CA-BE55-1DE5-A13CC3825372}"/>
              </a:ext>
            </a:extLst>
          </p:cNvPr>
          <p:cNvSpPr>
            <a:spLocks noGrp="1"/>
          </p:cNvSpPr>
          <p:nvPr>
            <p:ph type="sldNum" sz="quarter" idx="12"/>
          </p:nvPr>
        </p:nvSpPr>
        <p:spPr/>
        <p:txBody>
          <a:bodyPr/>
          <a:lstStyle/>
          <a:p>
            <a:fld id="{D0A24775-984E-422A-B94A-16D41AB924C7}" type="slidenum">
              <a:rPr kumimoji="1" lang="ja-JP" altLang="en-US" smtClean="0"/>
              <a:t>‹#›</a:t>
            </a:fld>
            <a:endParaRPr kumimoji="1" lang="ja-JP" altLang="en-US"/>
          </a:p>
        </p:txBody>
      </p:sp>
    </p:spTree>
    <p:extLst>
      <p:ext uri="{BB962C8B-B14F-4D97-AF65-F5344CB8AC3E}">
        <p14:creationId xmlns:p14="http://schemas.microsoft.com/office/powerpoint/2010/main" val="23221087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37186517-B982-716E-A422-F71AF1DFDBDD}"/>
              </a:ext>
            </a:extLst>
          </p:cNvPr>
          <p:cNvSpPr>
            <a:spLocks noGrp="1"/>
          </p:cNvSpPr>
          <p:nvPr>
            <p:ph type="title"/>
          </p:nvPr>
        </p:nvSpPr>
        <p:spPr>
          <a:xfrm>
            <a:off x="839788" y="457200"/>
            <a:ext cx="3932237" cy="1600200"/>
          </a:xfrm>
        </p:spPr>
        <p:txBody>
          <a:bodyPr anchor="b"/>
          <a:lstStyle>
            <a:lvl1pPr>
              <a:defRPr sz="3200"/>
            </a:lvl1p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47B461DC-9E5D-9634-4763-C18CD06868F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ー 3">
            <a:extLst>
              <a:ext uri="{FF2B5EF4-FFF2-40B4-BE49-F238E27FC236}">
                <a16:creationId xmlns:a16="http://schemas.microsoft.com/office/drawing/2014/main" id="{E26F1341-B44A-3298-F4B6-41995200AA8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5" name="日付プレースホルダー 4">
            <a:extLst>
              <a:ext uri="{FF2B5EF4-FFF2-40B4-BE49-F238E27FC236}">
                <a16:creationId xmlns:a16="http://schemas.microsoft.com/office/drawing/2014/main" id="{6F95AB38-8228-093D-D7B8-6E3D5BF44FB7}"/>
              </a:ext>
            </a:extLst>
          </p:cNvPr>
          <p:cNvSpPr>
            <a:spLocks noGrp="1"/>
          </p:cNvSpPr>
          <p:nvPr>
            <p:ph type="dt" sz="half" idx="10"/>
          </p:nvPr>
        </p:nvSpPr>
        <p:spPr/>
        <p:txBody>
          <a:bodyPr/>
          <a:lstStyle/>
          <a:p>
            <a:fld id="{6BB4B362-E8AF-4150-8347-D3ACAEC4395E}" type="datetimeFigureOut">
              <a:rPr kumimoji="1" lang="ja-JP" altLang="en-US" smtClean="0"/>
              <a:t>2025/6/10</a:t>
            </a:fld>
            <a:endParaRPr kumimoji="1" lang="ja-JP" altLang="en-US"/>
          </a:p>
        </p:txBody>
      </p:sp>
      <p:sp>
        <p:nvSpPr>
          <p:cNvPr id="6" name="フッター プレースホルダー 5">
            <a:extLst>
              <a:ext uri="{FF2B5EF4-FFF2-40B4-BE49-F238E27FC236}">
                <a16:creationId xmlns:a16="http://schemas.microsoft.com/office/drawing/2014/main" id="{4543CCA3-7E77-2FFE-2A19-1566DC09F173}"/>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EA8F64A0-C8CC-9814-B2CB-3C0BB597EFE6}"/>
              </a:ext>
            </a:extLst>
          </p:cNvPr>
          <p:cNvSpPr>
            <a:spLocks noGrp="1"/>
          </p:cNvSpPr>
          <p:nvPr>
            <p:ph type="sldNum" sz="quarter" idx="12"/>
          </p:nvPr>
        </p:nvSpPr>
        <p:spPr/>
        <p:txBody>
          <a:bodyPr/>
          <a:lstStyle/>
          <a:p>
            <a:fld id="{D0A24775-984E-422A-B94A-16D41AB924C7}" type="slidenum">
              <a:rPr kumimoji="1" lang="ja-JP" altLang="en-US" smtClean="0"/>
              <a:t>‹#›</a:t>
            </a:fld>
            <a:endParaRPr kumimoji="1" lang="ja-JP" altLang="en-US"/>
          </a:p>
        </p:txBody>
      </p:sp>
    </p:spTree>
    <p:extLst>
      <p:ext uri="{BB962C8B-B14F-4D97-AF65-F5344CB8AC3E}">
        <p14:creationId xmlns:p14="http://schemas.microsoft.com/office/powerpoint/2010/main" val="55218328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C313652-36C0-DA4C-B826-0D94A836836E}"/>
              </a:ext>
            </a:extLst>
          </p:cNvPr>
          <p:cNvSpPr>
            <a:spLocks noGrp="1"/>
          </p:cNvSpPr>
          <p:nvPr>
            <p:ph type="title"/>
          </p:nvPr>
        </p:nvSpPr>
        <p:spPr>
          <a:xfrm>
            <a:off x="839788" y="457200"/>
            <a:ext cx="3932237" cy="1600200"/>
          </a:xfrm>
        </p:spPr>
        <p:txBody>
          <a:bodyPr anchor="b"/>
          <a:lstStyle>
            <a:lvl1pPr>
              <a:defRPr sz="3200"/>
            </a:lvl1pPr>
          </a:lstStyle>
          <a:p>
            <a:r>
              <a:rPr kumimoji="1" lang="ja-JP" altLang="en-US"/>
              <a:t>マスター タイトルの書式設定</a:t>
            </a:r>
          </a:p>
        </p:txBody>
      </p:sp>
      <p:sp>
        <p:nvSpPr>
          <p:cNvPr id="3" name="図プレースホルダー 2">
            <a:extLst>
              <a:ext uri="{FF2B5EF4-FFF2-40B4-BE49-F238E27FC236}">
                <a16:creationId xmlns:a16="http://schemas.microsoft.com/office/drawing/2014/main" id="{C6A30254-3DAD-730F-FC16-D03C1CD6957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a:p>
        </p:txBody>
      </p:sp>
      <p:sp>
        <p:nvSpPr>
          <p:cNvPr id="4" name="テキスト プレースホルダー 3">
            <a:extLst>
              <a:ext uri="{FF2B5EF4-FFF2-40B4-BE49-F238E27FC236}">
                <a16:creationId xmlns:a16="http://schemas.microsoft.com/office/drawing/2014/main" id="{6E63EC1F-85FC-2D5F-79D1-1E77215E305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5" name="日付プレースホルダー 4">
            <a:extLst>
              <a:ext uri="{FF2B5EF4-FFF2-40B4-BE49-F238E27FC236}">
                <a16:creationId xmlns:a16="http://schemas.microsoft.com/office/drawing/2014/main" id="{2B8D8E97-789E-4ADB-554B-BC4227A0F58A}"/>
              </a:ext>
            </a:extLst>
          </p:cNvPr>
          <p:cNvSpPr>
            <a:spLocks noGrp="1"/>
          </p:cNvSpPr>
          <p:nvPr>
            <p:ph type="dt" sz="half" idx="10"/>
          </p:nvPr>
        </p:nvSpPr>
        <p:spPr/>
        <p:txBody>
          <a:bodyPr/>
          <a:lstStyle/>
          <a:p>
            <a:fld id="{6BB4B362-E8AF-4150-8347-D3ACAEC4395E}" type="datetimeFigureOut">
              <a:rPr kumimoji="1" lang="ja-JP" altLang="en-US" smtClean="0"/>
              <a:t>2025/6/10</a:t>
            </a:fld>
            <a:endParaRPr kumimoji="1" lang="ja-JP" altLang="en-US"/>
          </a:p>
        </p:txBody>
      </p:sp>
      <p:sp>
        <p:nvSpPr>
          <p:cNvPr id="6" name="フッター プレースホルダー 5">
            <a:extLst>
              <a:ext uri="{FF2B5EF4-FFF2-40B4-BE49-F238E27FC236}">
                <a16:creationId xmlns:a16="http://schemas.microsoft.com/office/drawing/2014/main" id="{3A85A9FC-7353-88B4-969C-C481121E0CC4}"/>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EF6DE6BD-FAF7-FAA9-ACB8-034430ECBBBB}"/>
              </a:ext>
            </a:extLst>
          </p:cNvPr>
          <p:cNvSpPr>
            <a:spLocks noGrp="1"/>
          </p:cNvSpPr>
          <p:nvPr>
            <p:ph type="sldNum" sz="quarter" idx="12"/>
          </p:nvPr>
        </p:nvSpPr>
        <p:spPr/>
        <p:txBody>
          <a:bodyPr/>
          <a:lstStyle/>
          <a:p>
            <a:fld id="{D0A24775-984E-422A-B94A-16D41AB924C7}" type="slidenum">
              <a:rPr kumimoji="1" lang="ja-JP" altLang="en-US" smtClean="0"/>
              <a:t>‹#›</a:t>
            </a:fld>
            <a:endParaRPr kumimoji="1" lang="ja-JP" altLang="en-US"/>
          </a:p>
        </p:txBody>
      </p:sp>
    </p:spTree>
    <p:extLst>
      <p:ext uri="{BB962C8B-B14F-4D97-AF65-F5344CB8AC3E}">
        <p14:creationId xmlns:p14="http://schemas.microsoft.com/office/powerpoint/2010/main" val="416796920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BBBDA151-BA3D-2172-97DA-376F41AA3959}"/>
              </a:ext>
            </a:extLst>
          </p:cNvPr>
          <p:cNvSpPr>
            <a:spLocks noGrp="1"/>
          </p:cNvSpPr>
          <p:nvPr>
            <p:ph type="title"/>
          </p:nvPr>
        </p:nvSpPr>
        <p:spPr/>
        <p:txBody>
          <a:bodyPr/>
          <a:lstStyle/>
          <a:p>
            <a:r>
              <a:rPr kumimoji="1" lang="ja-JP" altLang="en-US"/>
              <a:t>マスター タイトルの書式設定</a:t>
            </a:r>
          </a:p>
        </p:txBody>
      </p:sp>
      <p:sp>
        <p:nvSpPr>
          <p:cNvPr id="3" name="縦書きテキスト プレースホルダー 2">
            <a:extLst>
              <a:ext uri="{FF2B5EF4-FFF2-40B4-BE49-F238E27FC236}">
                <a16:creationId xmlns:a16="http://schemas.microsoft.com/office/drawing/2014/main" id="{182A82FA-500D-2EAB-D991-3D3F8E5F86E6}"/>
              </a:ext>
            </a:extLst>
          </p:cNvPr>
          <p:cNvSpPr>
            <a:spLocks noGrp="1"/>
          </p:cNvSpPr>
          <p:nvPr>
            <p:ph type="body" orient="vert" idx="1"/>
          </p:nvPr>
        </p:nvSpPr>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CBA2E55A-C58C-5BEB-E246-2840EC517197}"/>
              </a:ext>
            </a:extLst>
          </p:cNvPr>
          <p:cNvSpPr>
            <a:spLocks noGrp="1"/>
          </p:cNvSpPr>
          <p:nvPr>
            <p:ph type="dt" sz="half" idx="10"/>
          </p:nvPr>
        </p:nvSpPr>
        <p:spPr/>
        <p:txBody>
          <a:bodyPr/>
          <a:lstStyle/>
          <a:p>
            <a:fld id="{6BB4B362-E8AF-4150-8347-D3ACAEC4395E}" type="datetimeFigureOut">
              <a:rPr kumimoji="1" lang="ja-JP" altLang="en-US" smtClean="0"/>
              <a:t>2025/6/10</a:t>
            </a:fld>
            <a:endParaRPr kumimoji="1" lang="ja-JP" altLang="en-US"/>
          </a:p>
        </p:txBody>
      </p:sp>
      <p:sp>
        <p:nvSpPr>
          <p:cNvPr id="5" name="フッター プレースホルダー 4">
            <a:extLst>
              <a:ext uri="{FF2B5EF4-FFF2-40B4-BE49-F238E27FC236}">
                <a16:creationId xmlns:a16="http://schemas.microsoft.com/office/drawing/2014/main" id="{49E0C3FD-DA99-DCA8-E982-9D93B3B93BFC}"/>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2148FE32-CF06-5973-C24D-AD968D97CBCE}"/>
              </a:ext>
            </a:extLst>
          </p:cNvPr>
          <p:cNvSpPr>
            <a:spLocks noGrp="1"/>
          </p:cNvSpPr>
          <p:nvPr>
            <p:ph type="sldNum" sz="quarter" idx="12"/>
          </p:nvPr>
        </p:nvSpPr>
        <p:spPr/>
        <p:txBody>
          <a:bodyPr/>
          <a:lstStyle/>
          <a:p>
            <a:fld id="{D0A24775-984E-422A-B94A-16D41AB924C7}" type="slidenum">
              <a:rPr kumimoji="1" lang="ja-JP" altLang="en-US" smtClean="0"/>
              <a:t>‹#›</a:t>
            </a:fld>
            <a:endParaRPr kumimoji="1" lang="ja-JP" altLang="en-US"/>
          </a:p>
        </p:txBody>
      </p:sp>
    </p:spTree>
    <p:extLst>
      <p:ext uri="{BB962C8B-B14F-4D97-AF65-F5344CB8AC3E}">
        <p14:creationId xmlns:p14="http://schemas.microsoft.com/office/powerpoint/2010/main" val="139963411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a:extLst>
              <a:ext uri="{FF2B5EF4-FFF2-40B4-BE49-F238E27FC236}">
                <a16:creationId xmlns:a16="http://schemas.microsoft.com/office/drawing/2014/main" id="{8F7599A1-52C4-630C-8A1A-3A2CCFF7DADD}"/>
              </a:ext>
            </a:extLst>
          </p:cNvPr>
          <p:cNvSpPr>
            <a:spLocks noGrp="1"/>
          </p:cNvSpPr>
          <p:nvPr>
            <p:ph type="title" orient="vert"/>
          </p:nvPr>
        </p:nvSpPr>
        <p:spPr>
          <a:xfrm>
            <a:off x="8724900" y="365125"/>
            <a:ext cx="2628900" cy="5811838"/>
          </a:xfrm>
        </p:spPr>
        <p:txBody>
          <a:bodyPr vert="eaVert"/>
          <a:lstStyle/>
          <a:p>
            <a:r>
              <a:rPr kumimoji="1" lang="ja-JP" altLang="en-US"/>
              <a:t>マスター タイトルの書式設定</a:t>
            </a:r>
          </a:p>
        </p:txBody>
      </p:sp>
      <p:sp>
        <p:nvSpPr>
          <p:cNvPr id="3" name="縦書きテキスト プレースホルダー 2">
            <a:extLst>
              <a:ext uri="{FF2B5EF4-FFF2-40B4-BE49-F238E27FC236}">
                <a16:creationId xmlns:a16="http://schemas.microsoft.com/office/drawing/2014/main" id="{4C9F7223-773D-E256-D316-77F1A16F4C08}"/>
              </a:ext>
            </a:extLst>
          </p:cNvPr>
          <p:cNvSpPr>
            <a:spLocks noGrp="1"/>
          </p:cNvSpPr>
          <p:nvPr>
            <p:ph type="body" orient="vert" idx="1"/>
          </p:nvPr>
        </p:nvSpPr>
        <p:spPr>
          <a:xfrm>
            <a:off x="838200" y="365125"/>
            <a:ext cx="7734300" cy="5811838"/>
          </a:xfrm>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074976E6-F74C-4DCE-1C89-1CD75193E1CC}"/>
              </a:ext>
            </a:extLst>
          </p:cNvPr>
          <p:cNvSpPr>
            <a:spLocks noGrp="1"/>
          </p:cNvSpPr>
          <p:nvPr>
            <p:ph type="dt" sz="half" idx="10"/>
          </p:nvPr>
        </p:nvSpPr>
        <p:spPr/>
        <p:txBody>
          <a:bodyPr/>
          <a:lstStyle/>
          <a:p>
            <a:fld id="{6BB4B362-E8AF-4150-8347-D3ACAEC4395E}" type="datetimeFigureOut">
              <a:rPr kumimoji="1" lang="ja-JP" altLang="en-US" smtClean="0"/>
              <a:t>2025/6/10</a:t>
            </a:fld>
            <a:endParaRPr kumimoji="1" lang="ja-JP" altLang="en-US"/>
          </a:p>
        </p:txBody>
      </p:sp>
      <p:sp>
        <p:nvSpPr>
          <p:cNvPr id="5" name="フッター プレースホルダー 4">
            <a:extLst>
              <a:ext uri="{FF2B5EF4-FFF2-40B4-BE49-F238E27FC236}">
                <a16:creationId xmlns:a16="http://schemas.microsoft.com/office/drawing/2014/main" id="{A96C8A77-3429-EF14-1F56-0FBA0423E22C}"/>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ACB8031B-C7F3-029D-A50D-0013718C573B}"/>
              </a:ext>
            </a:extLst>
          </p:cNvPr>
          <p:cNvSpPr>
            <a:spLocks noGrp="1"/>
          </p:cNvSpPr>
          <p:nvPr>
            <p:ph type="sldNum" sz="quarter" idx="12"/>
          </p:nvPr>
        </p:nvSpPr>
        <p:spPr/>
        <p:txBody>
          <a:bodyPr/>
          <a:lstStyle/>
          <a:p>
            <a:fld id="{D0A24775-984E-422A-B94A-16D41AB924C7}" type="slidenum">
              <a:rPr kumimoji="1" lang="ja-JP" altLang="en-US" smtClean="0"/>
              <a:t>‹#›</a:t>
            </a:fld>
            <a:endParaRPr kumimoji="1" lang="ja-JP" altLang="en-US"/>
          </a:p>
        </p:txBody>
      </p:sp>
    </p:spTree>
    <p:extLst>
      <p:ext uri="{BB962C8B-B14F-4D97-AF65-F5344CB8AC3E}">
        <p14:creationId xmlns:p14="http://schemas.microsoft.com/office/powerpoint/2010/main" val="126079416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415618" y="593405"/>
            <a:ext cx="11361304" cy="763852"/>
          </a:xfrm>
          <a:prstGeom prst="rect">
            <a:avLst/>
          </a:prstGeom>
        </p:spPr>
        <p:txBody>
          <a:bodyPr spcFirstLastPara="1" wrap="square" lIns="64575" tIns="64575" rIns="64575" bIns="64575" anchor="t" anchorCtr="0">
            <a:noAutofit/>
          </a:bodyPr>
          <a:lstStyle>
            <a:lvl1pPr lvl="0">
              <a:spcBef>
                <a:spcPts val="0"/>
              </a:spcBef>
              <a:spcAft>
                <a:spcPts val="0"/>
              </a:spcAft>
              <a:buSzPts val="2000"/>
              <a:buNone/>
              <a:defRPr/>
            </a:lvl1pPr>
            <a:lvl2pPr lvl="1">
              <a:spcBef>
                <a:spcPts val="0"/>
              </a:spcBef>
              <a:spcAft>
                <a:spcPts val="0"/>
              </a:spcAft>
              <a:buSzPts val="2000"/>
              <a:buNone/>
              <a:defRPr/>
            </a:lvl2pPr>
            <a:lvl3pPr lvl="2">
              <a:spcBef>
                <a:spcPts val="0"/>
              </a:spcBef>
              <a:spcAft>
                <a:spcPts val="0"/>
              </a:spcAft>
              <a:buSzPts val="2000"/>
              <a:buNone/>
              <a:defRPr/>
            </a:lvl3pPr>
            <a:lvl4pPr lvl="3">
              <a:spcBef>
                <a:spcPts val="0"/>
              </a:spcBef>
              <a:spcAft>
                <a:spcPts val="0"/>
              </a:spcAft>
              <a:buSzPts val="2000"/>
              <a:buNone/>
              <a:defRPr/>
            </a:lvl4pPr>
            <a:lvl5pPr lvl="4">
              <a:spcBef>
                <a:spcPts val="0"/>
              </a:spcBef>
              <a:spcAft>
                <a:spcPts val="0"/>
              </a:spcAft>
              <a:buSzPts val="2000"/>
              <a:buNone/>
              <a:defRPr/>
            </a:lvl5pPr>
            <a:lvl6pPr lvl="5">
              <a:spcBef>
                <a:spcPts val="0"/>
              </a:spcBef>
              <a:spcAft>
                <a:spcPts val="0"/>
              </a:spcAft>
              <a:buSzPts val="2000"/>
              <a:buNone/>
              <a:defRPr/>
            </a:lvl6pPr>
            <a:lvl7pPr lvl="6">
              <a:spcBef>
                <a:spcPts val="0"/>
              </a:spcBef>
              <a:spcAft>
                <a:spcPts val="0"/>
              </a:spcAft>
              <a:buSzPts val="2000"/>
              <a:buNone/>
              <a:defRPr/>
            </a:lvl7pPr>
            <a:lvl8pPr lvl="7">
              <a:spcBef>
                <a:spcPts val="0"/>
              </a:spcBef>
              <a:spcAft>
                <a:spcPts val="0"/>
              </a:spcAft>
              <a:buSzPts val="2000"/>
              <a:buNone/>
              <a:defRPr/>
            </a:lvl8pPr>
            <a:lvl9pPr lvl="8">
              <a:spcBef>
                <a:spcPts val="0"/>
              </a:spcBef>
              <a:spcAft>
                <a:spcPts val="0"/>
              </a:spcAft>
              <a:buSzPts val="2000"/>
              <a:buNone/>
              <a:defRPr/>
            </a:lvl9pPr>
          </a:lstStyle>
          <a:p>
            <a:endParaRPr dirty="0"/>
          </a:p>
        </p:txBody>
      </p:sp>
      <p:sp>
        <p:nvSpPr>
          <p:cNvPr id="18" name="Google Shape;18;p4"/>
          <p:cNvSpPr txBox="1">
            <a:spLocks noGrp="1"/>
          </p:cNvSpPr>
          <p:nvPr>
            <p:ph type="body" idx="1"/>
          </p:nvPr>
        </p:nvSpPr>
        <p:spPr>
          <a:xfrm>
            <a:off x="415618" y="1536734"/>
            <a:ext cx="11361304" cy="4555309"/>
          </a:xfrm>
          <a:prstGeom prst="rect">
            <a:avLst/>
          </a:prstGeom>
        </p:spPr>
        <p:txBody>
          <a:bodyPr spcFirstLastPara="1" wrap="square" lIns="64575" tIns="64575" rIns="64575" bIns="64575" anchor="t" anchorCtr="0">
            <a:noAutofit/>
          </a:bodyPr>
          <a:lstStyle>
            <a:lvl1pPr marL="588508" lvl="0" indent="-400512">
              <a:spcBef>
                <a:spcPts val="0"/>
              </a:spcBef>
              <a:spcAft>
                <a:spcPts val="0"/>
              </a:spcAft>
              <a:buSzPts val="1300"/>
              <a:buChar char="●"/>
              <a:defRPr/>
            </a:lvl1pPr>
            <a:lvl2pPr marL="1177016" lvl="1" indent="-375991">
              <a:spcBef>
                <a:spcPts val="1416"/>
              </a:spcBef>
              <a:spcAft>
                <a:spcPts val="0"/>
              </a:spcAft>
              <a:buSzPts val="1000"/>
              <a:buChar char="○"/>
              <a:defRPr/>
            </a:lvl2pPr>
            <a:lvl3pPr marL="1765524" lvl="2" indent="-375991">
              <a:spcBef>
                <a:spcPts val="1416"/>
              </a:spcBef>
              <a:spcAft>
                <a:spcPts val="0"/>
              </a:spcAft>
              <a:buSzPts val="1000"/>
              <a:buChar char="■"/>
              <a:defRPr/>
            </a:lvl3pPr>
            <a:lvl4pPr marL="2354031" lvl="3" indent="-375991">
              <a:spcBef>
                <a:spcPts val="1416"/>
              </a:spcBef>
              <a:spcAft>
                <a:spcPts val="0"/>
              </a:spcAft>
              <a:buSzPts val="1000"/>
              <a:buChar char="●"/>
              <a:defRPr/>
            </a:lvl4pPr>
            <a:lvl5pPr marL="2942539" lvl="4" indent="-375991">
              <a:spcBef>
                <a:spcPts val="1416"/>
              </a:spcBef>
              <a:spcAft>
                <a:spcPts val="0"/>
              </a:spcAft>
              <a:buSzPts val="1000"/>
              <a:buChar char="○"/>
              <a:defRPr/>
            </a:lvl5pPr>
            <a:lvl6pPr marL="3531047" lvl="5" indent="-375991">
              <a:spcBef>
                <a:spcPts val="1416"/>
              </a:spcBef>
              <a:spcAft>
                <a:spcPts val="0"/>
              </a:spcAft>
              <a:buSzPts val="1000"/>
              <a:buChar char="■"/>
              <a:defRPr/>
            </a:lvl6pPr>
            <a:lvl7pPr marL="4119555" lvl="6" indent="-375991">
              <a:spcBef>
                <a:spcPts val="1416"/>
              </a:spcBef>
              <a:spcAft>
                <a:spcPts val="0"/>
              </a:spcAft>
              <a:buSzPts val="1000"/>
              <a:buChar char="●"/>
              <a:defRPr/>
            </a:lvl7pPr>
            <a:lvl8pPr marL="4708063" lvl="7" indent="-375991">
              <a:spcBef>
                <a:spcPts val="1416"/>
              </a:spcBef>
              <a:spcAft>
                <a:spcPts val="0"/>
              </a:spcAft>
              <a:buSzPts val="1000"/>
              <a:buChar char="○"/>
              <a:defRPr/>
            </a:lvl8pPr>
            <a:lvl9pPr marL="5296571" lvl="8" indent="-375991">
              <a:spcBef>
                <a:spcPts val="1416"/>
              </a:spcBef>
              <a:spcAft>
                <a:spcPts val="1416"/>
              </a:spcAft>
              <a:buSzPts val="1000"/>
              <a:buChar char="■"/>
              <a:defRPr/>
            </a:lvl9pPr>
          </a:lstStyle>
          <a:p>
            <a:endParaRPr dirty="0"/>
          </a:p>
        </p:txBody>
      </p:sp>
      <p:sp>
        <p:nvSpPr>
          <p:cNvPr id="19" name="Google Shape;19;p4"/>
          <p:cNvSpPr txBox="1">
            <a:spLocks noGrp="1"/>
          </p:cNvSpPr>
          <p:nvPr>
            <p:ph type="sldNum" idx="12"/>
          </p:nvPr>
        </p:nvSpPr>
        <p:spPr>
          <a:xfrm>
            <a:off x="11297096" y="6218031"/>
            <a:ext cx="731551" cy="524810"/>
          </a:xfrm>
          <a:prstGeom prst="rect">
            <a:avLst/>
          </a:prstGeom>
        </p:spPr>
        <p:txBody>
          <a:bodyPr spcFirstLastPara="1" wrap="square" lIns="64575" tIns="64575" rIns="64575" bIns="6457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US" altLang="ja" smtClean="0"/>
              <a:pPr/>
              <a:t>‹#›</a:t>
            </a:fld>
            <a:endParaRPr lang="ja" altLang="en-US" dirty="0"/>
          </a:p>
        </p:txBody>
      </p:sp>
    </p:spTree>
    <p:extLst>
      <p:ext uri="{BB962C8B-B14F-4D97-AF65-F5344CB8AC3E}">
        <p14:creationId xmlns:p14="http://schemas.microsoft.com/office/powerpoint/2010/main" val="8619960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a:extLst>
              <a:ext uri="{FF2B5EF4-FFF2-40B4-BE49-F238E27FC236}">
                <a16:creationId xmlns:a16="http://schemas.microsoft.com/office/drawing/2014/main" id="{E6734CE1-FD8E-3A23-CD40-507712B6381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4DE1233A-1C30-5572-E287-2FDD5C65C30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CCEDA349-F79D-221E-69C2-20848F75DA9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BB4B362-E8AF-4150-8347-D3ACAEC4395E}" type="datetimeFigureOut">
              <a:rPr kumimoji="1" lang="ja-JP" altLang="en-US" smtClean="0"/>
              <a:t>2025/6/10</a:t>
            </a:fld>
            <a:endParaRPr kumimoji="1" lang="ja-JP" altLang="en-US"/>
          </a:p>
        </p:txBody>
      </p:sp>
      <p:sp>
        <p:nvSpPr>
          <p:cNvPr id="5" name="フッター プレースホルダー 4">
            <a:extLst>
              <a:ext uri="{FF2B5EF4-FFF2-40B4-BE49-F238E27FC236}">
                <a16:creationId xmlns:a16="http://schemas.microsoft.com/office/drawing/2014/main" id="{4BF6B1E6-8430-7A8B-3E5C-B50F11D0AFD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スライド番号プレースホルダー 5">
            <a:extLst>
              <a:ext uri="{FF2B5EF4-FFF2-40B4-BE49-F238E27FC236}">
                <a16:creationId xmlns:a16="http://schemas.microsoft.com/office/drawing/2014/main" id="{FBE7EBB9-7293-1BD3-55FC-9442129D55A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0A24775-984E-422A-B94A-16D41AB924C7}" type="slidenum">
              <a:rPr kumimoji="1" lang="ja-JP" altLang="en-US" smtClean="0"/>
              <a:t>‹#›</a:t>
            </a:fld>
            <a:endParaRPr kumimoji="1" lang="ja-JP" altLang="en-US"/>
          </a:p>
        </p:txBody>
      </p:sp>
    </p:spTree>
    <p:extLst>
      <p:ext uri="{BB962C8B-B14F-4D97-AF65-F5344CB8AC3E}">
        <p14:creationId xmlns:p14="http://schemas.microsoft.com/office/powerpoint/2010/main" val="295081195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12.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1.xml"/><Relationship Id="rId4" Type="http://schemas.openxmlformats.org/officeDocument/2006/relationships/image" Target="../media/image1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sp>
        <p:nvSpPr>
          <p:cNvPr id="54" name="Google Shape;54;p13"/>
          <p:cNvSpPr txBox="1">
            <a:spLocks noGrp="1"/>
          </p:cNvSpPr>
          <p:nvPr>
            <p:ph type="ctrTitle"/>
          </p:nvPr>
        </p:nvSpPr>
        <p:spPr>
          <a:xfrm>
            <a:off x="3547461" y="3918250"/>
            <a:ext cx="7140358" cy="1892253"/>
          </a:xfrm>
          <a:prstGeom prst="rect">
            <a:avLst/>
          </a:prstGeom>
        </p:spPr>
        <p:txBody>
          <a:bodyPr spcFirstLastPara="1" vert="horz" wrap="square" lIns="409119" tIns="83124" rIns="83124" bIns="83124" rtlCol="0" anchor="ctr" anchorCtr="0">
            <a:noAutofit/>
          </a:bodyPr>
          <a:lstStyle/>
          <a:p>
            <a:pPr marR="245212" algn="l">
              <a:lnSpc>
                <a:spcPct val="115000"/>
              </a:lnSpc>
              <a:spcBef>
                <a:spcPts val="0"/>
              </a:spcBef>
              <a:buClr>
                <a:schemeClr val="dk1"/>
              </a:buClr>
              <a:buSzPts val="800"/>
            </a:pPr>
            <a:r>
              <a:rPr lang="ja" altLang="en-US" sz="1545" b="1" dirty="0">
                <a:solidFill>
                  <a:srgbClr val="000000"/>
                </a:solidFill>
                <a:latin typeface="游ゴシック" panose="020B0400000000000000" pitchFamily="50" charset="-128"/>
                <a:ea typeface="游ゴシック" panose="020B0400000000000000" pitchFamily="50" charset="-128"/>
                <a:cs typeface="BIZ UDPGothic"/>
                <a:sym typeface="BIZ UDPGothic"/>
              </a:rPr>
              <a:t>●夜間・休日等加算の対象時間</a:t>
            </a:r>
            <a:endParaRPr sz="1545" b="1" dirty="0">
              <a:solidFill>
                <a:srgbClr val="000000"/>
              </a:solidFill>
              <a:latin typeface="游ゴシック" panose="020B0400000000000000" pitchFamily="50" charset="-128"/>
              <a:ea typeface="游ゴシック" panose="020B0400000000000000" pitchFamily="50" charset="-128"/>
              <a:cs typeface="BIZ UDPGothic"/>
              <a:sym typeface="BIZ UDPGothic"/>
            </a:endParaRPr>
          </a:p>
          <a:p>
            <a:pPr marL="81737" marR="245212" algn="l">
              <a:lnSpc>
                <a:spcPct val="115000"/>
              </a:lnSpc>
              <a:spcBef>
                <a:spcPts val="0"/>
              </a:spcBef>
              <a:buClr>
                <a:schemeClr val="dk1"/>
              </a:buClr>
              <a:buSzPts val="800"/>
            </a:pPr>
            <a:r>
              <a:rPr lang="ja" altLang="en-US" sz="1545" b="1" dirty="0">
                <a:solidFill>
                  <a:srgbClr val="000000"/>
                </a:solidFill>
                <a:latin typeface="游ゴシック" panose="020B0400000000000000" pitchFamily="50" charset="-128"/>
                <a:ea typeface="游ゴシック" panose="020B0400000000000000" pitchFamily="50" charset="-128"/>
                <a:cs typeface="BIZ UDPGothic"/>
                <a:sym typeface="BIZ UDPGothic"/>
              </a:rPr>
              <a:t>平日</a:t>
            </a:r>
            <a:r>
              <a:rPr lang="en-US" altLang="ja" sz="1545" b="1" dirty="0">
                <a:solidFill>
                  <a:srgbClr val="000000"/>
                </a:solidFill>
                <a:latin typeface="游ゴシック" panose="020B0400000000000000" pitchFamily="50" charset="-128"/>
                <a:ea typeface="游ゴシック" panose="020B0400000000000000" pitchFamily="50" charset="-128"/>
                <a:cs typeface="BIZ UDPGothic"/>
                <a:sym typeface="BIZ UDPGothic"/>
              </a:rPr>
              <a:t>19:00-</a:t>
            </a:r>
            <a:r>
              <a:rPr lang="ja" altLang="en-US" sz="1545" b="1" dirty="0">
                <a:solidFill>
                  <a:srgbClr val="000000"/>
                </a:solidFill>
                <a:latin typeface="游ゴシック" panose="020B0400000000000000" pitchFamily="50" charset="-128"/>
                <a:ea typeface="游ゴシック" panose="020B0400000000000000" pitchFamily="50" charset="-128"/>
                <a:cs typeface="BIZ UDPGothic"/>
                <a:sym typeface="BIZ UDPGothic"/>
              </a:rPr>
              <a:t>閉店まで　土曜日</a:t>
            </a:r>
            <a:r>
              <a:rPr lang="en-US" altLang="ja" sz="1545" b="1" dirty="0">
                <a:solidFill>
                  <a:srgbClr val="000000"/>
                </a:solidFill>
                <a:latin typeface="游ゴシック" panose="020B0400000000000000" pitchFamily="50" charset="-128"/>
                <a:ea typeface="游ゴシック" panose="020B0400000000000000" pitchFamily="50" charset="-128"/>
                <a:cs typeface="BIZ UDPGothic"/>
                <a:sym typeface="BIZ UDPGothic"/>
              </a:rPr>
              <a:t>13:00-</a:t>
            </a:r>
            <a:r>
              <a:rPr lang="ja" altLang="en-US" sz="1545" b="1" dirty="0">
                <a:solidFill>
                  <a:srgbClr val="000000"/>
                </a:solidFill>
                <a:latin typeface="游ゴシック" panose="020B0400000000000000" pitchFamily="50" charset="-128"/>
                <a:ea typeface="游ゴシック" panose="020B0400000000000000" pitchFamily="50" charset="-128"/>
                <a:cs typeface="BIZ UDPGothic"/>
                <a:sym typeface="BIZ UDPGothic"/>
              </a:rPr>
              <a:t>閉店まで　</a:t>
            </a:r>
            <a:endParaRPr sz="1545" b="1" dirty="0">
              <a:solidFill>
                <a:srgbClr val="000000"/>
              </a:solidFill>
              <a:latin typeface="游ゴシック" panose="020B0400000000000000" pitchFamily="50" charset="-128"/>
              <a:ea typeface="游ゴシック" panose="020B0400000000000000" pitchFamily="50" charset="-128"/>
              <a:cs typeface="BIZ UDPGothic"/>
              <a:sym typeface="BIZ UDPGothic"/>
            </a:endParaRPr>
          </a:p>
          <a:p>
            <a:pPr marL="81737" marR="245212" algn="l">
              <a:lnSpc>
                <a:spcPct val="115000"/>
              </a:lnSpc>
              <a:spcBef>
                <a:spcPts val="0"/>
              </a:spcBef>
              <a:buClr>
                <a:schemeClr val="dk1"/>
              </a:buClr>
              <a:buSzPts val="800"/>
            </a:pPr>
            <a:r>
              <a:rPr lang="en-US" altLang="ja" sz="1545" b="1" dirty="0">
                <a:solidFill>
                  <a:srgbClr val="000000"/>
                </a:solidFill>
                <a:latin typeface="游ゴシック" panose="020B0400000000000000" pitchFamily="50" charset="-128"/>
                <a:ea typeface="游ゴシック" panose="020B0400000000000000" pitchFamily="50" charset="-128"/>
                <a:cs typeface="BIZ UDPGothic"/>
                <a:sym typeface="BIZ UDPGothic"/>
              </a:rPr>
              <a:t>※1</a:t>
            </a:r>
            <a:r>
              <a:rPr lang="ja" altLang="en-US" sz="1545" b="1" dirty="0">
                <a:solidFill>
                  <a:srgbClr val="000000"/>
                </a:solidFill>
                <a:latin typeface="游ゴシック" panose="020B0400000000000000" pitchFamily="50" charset="-128"/>
                <a:ea typeface="游ゴシック" panose="020B0400000000000000" pitchFamily="50" charset="-128"/>
                <a:cs typeface="BIZ UDPGothic"/>
                <a:sym typeface="BIZ UDPGothic"/>
              </a:rPr>
              <a:t>月</a:t>
            </a:r>
            <a:r>
              <a:rPr lang="en-US" altLang="ja" sz="1545" b="1" dirty="0">
                <a:solidFill>
                  <a:srgbClr val="000000"/>
                </a:solidFill>
                <a:latin typeface="游ゴシック" panose="020B0400000000000000" pitchFamily="50" charset="-128"/>
                <a:ea typeface="游ゴシック" panose="020B0400000000000000" pitchFamily="50" charset="-128"/>
                <a:cs typeface="BIZ UDPGothic"/>
                <a:sym typeface="BIZ UDPGothic"/>
              </a:rPr>
              <a:t>2-3</a:t>
            </a:r>
            <a:r>
              <a:rPr lang="ja" altLang="en-US" sz="1545" b="1" dirty="0">
                <a:solidFill>
                  <a:srgbClr val="000000"/>
                </a:solidFill>
                <a:latin typeface="游ゴシック" panose="020B0400000000000000" pitchFamily="50" charset="-128"/>
                <a:ea typeface="游ゴシック" panose="020B0400000000000000" pitchFamily="50" charset="-128"/>
                <a:cs typeface="BIZ UDPGothic"/>
                <a:sym typeface="BIZ UDPGothic"/>
              </a:rPr>
              <a:t>日　</a:t>
            </a:r>
            <a:r>
              <a:rPr lang="en-US" altLang="ja" sz="1545" b="1" dirty="0">
                <a:solidFill>
                  <a:srgbClr val="000000"/>
                </a:solidFill>
                <a:latin typeface="游ゴシック" panose="020B0400000000000000" pitchFamily="50" charset="-128"/>
                <a:ea typeface="游ゴシック" panose="020B0400000000000000" pitchFamily="50" charset="-128"/>
                <a:cs typeface="BIZ UDPGothic"/>
                <a:sym typeface="BIZ UDPGothic"/>
              </a:rPr>
              <a:t>12</a:t>
            </a:r>
            <a:r>
              <a:rPr lang="ja" altLang="en-US" sz="1545" b="1" dirty="0">
                <a:solidFill>
                  <a:srgbClr val="000000"/>
                </a:solidFill>
                <a:latin typeface="游ゴシック" panose="020B0400000000000000" pitchFamily="50" charset="-128"/>
                <a:ea typeface="游ゴシック" panose="020B0400000000000000" pitchFamily="50" charset="-128"/>
                <a:cs typeface="BIZ UDPGothic"/>
                <a:sym typeface="BIZ UDPGothic"/>
              </a:rPr>
              <a:t>月</a:t>
            </a:r>
            <a:r>
              <a:rPr lang="en-US" altLang="ja" sz="1545" b="1" dirty="0">
                <a:solidFill>
                  <a:srgbClr val="000000"/>
                </a:solidFill>
                <a:latin typeface="游ゴシック" panose="020B0400000000000000" pitchFamily="50" charset="-128"/>
                <a:ea typeface="游ゴシック" panose="020B0400000000000000" pitchFamily="50" charset="-128"/>
                <a:cs typeface="BIZ UDPGothic"/>
                <a:sym typeface="BIZ UDPGothic"/>
              </a:rPr>
              <a:t>29-31</a:t>
            </a:r>
            <a:r>
              <a:rPr lang="ja" altLang="en-US" sz="1545" b="1" dirty="0">
                <a:solidFill>
                  <a:srgbClr val="000000"/>
                </a:solidFill>
                <a:latin typeface="游ゴシック" panose="020B0400000000000000" pitchFamily="50" charset="-128"/>
                <a:ea typeface="游ゴシック" panose="020B0400000000000000" pitchFamily="50" charset="-128"/>
                <a:cs typeface="BIZ UDPGothic"/>
                <a:sym typeface="BIZ UDPGothic"/>
              </a:rPr>
              <a:t>日は休日扱い</a:t>
            </a:r>
            <a:endParaRPr sz="1545" b="1" dirty="0">
              <a:solidFill>
                <a:srgbClr val="000000"/>
              </a:solidFill>
              <a:latin typeface="游ゴシック" panose="020B0400000000000000" pitchFamily="50" charset="-128"/>
              <a:ea typeface="游ゴシック" panose="020B0400000000000000" pitchFamily="50" charset="-128"/>
              <a:cs typeface="BIZ UDPGothic"/>
              <a:sym typeface="BIZ UDPGothic"/>
            </a:endParaRPr>
          </a:p>
          <a:p>
            <a:pPr marR="245212" algn="l">
              <a:lnSpc>
                <a:spcPct val="115000"/>
              </a:lnSpc>
              <a:spcBef>
                <a:spcPts val="901"/>
              </a:spcBef>
              <a:buClr>
                <a:schemeClr val="dk1"/>
              </a:buClr>
              <a:buSzPts val="800"/>
            </a:pPr>
            <a:r>
              <a:rPr lang="en-US" altLang="ja" sz="1545" dirty="0">
                <a:solidFill>
                  <a:srgbClr val="000000"/>
                </a:solidFill>
                <a:latin typeface="游ゴシック" panose="020B0400000000000000" pitchFamily="50" charset="-128"/>
                <a:ea typeface="游ゴシック" panose="020B0400000000000000" pitchFamily="50" charset="-128"/>
                <a:cs typeface="BIZ UDPGothic"/>
                <a:sym typeface="BIZ UDPGothic"/>
              </a:rPr>
              <a:t>※</a:t>
            </a:r>
            <a:r>
              <a:rPr lang="ja" altLang="en-US" sz="1545" dirty="0">
                <a:solidFill>
                  <a:srgbClr val="000000"/>
                </a:solidFill>
                <a:latin typeface="游ゴシック" panose="020B0400000000000000" pitchFamily="50" charset="-128"/>
                <a:ea typeface="游ゴシック" panose="020B0400000000000000" pitchFamily="50" charset="-128"/>
                <a:cs typeface="BIZ UDPGothic"/>
                <a:sym typeface="BIZ UDPGothic"/>
              </a:rPr>
              <a:t>営業時間外の時間外調剤料について</a:t>
            </a:r>
            <a:endParaRPr sz="1545" dirty="0">
              <a:solidFill>
                <a:srgbClr val="000000"/>
              </a:solidFill>
              <a:latin typeface="游ゴシック" panose="020B0400000000000000" pitchFamily="50" charset="-128"/>
              <a:ea typeface="游ゴシック" panose="020B0400000000000000" pitchFamily="50" charset="-128"/>
              <a:cs typeface="BIZ UDPGothic"/>
              <a:sym typeface="BIZ UDPGothic"/>
            </a:endParaRPr>
          </a:p>
          <a:p>
            <a:pPr marL="81737" marR="245212" algn="l">
              <a:lnSpc>
                <a:spcPct val="115000"/>
              </a:lnSpc>
              <a:spcBef>
                <a:spcPts val="0"/>
              </a:spcBef>
              <a:buClr>
                <a:schemeClr val="dk1"/>
              </a:buClr>
              <a:buSzPts val="800"/>
            </a:pPr>
            <a:r>
              <a:rPr lang="ja" altLang="en-US" sz="1545" dirty="0">
                <a:solidFill>
                  <a:srgbClr val="000000"/>
                </a:solidFill>
                <a:latin typeface="游ゴシック" panose="020B0400000000000000" pitchFamily="50" charset="-128"/>
                <a:ea typeface="游ゴシック" panose="020B0400000000000000" pitchFamily="50" charset="-128"/>
                <a:cs typeface="BIZ UDPGothic"/>
                <a:sym typeface="BIZ UDPGothic"/>
              </a:rPr>
              <a:t>時間外加算 </a:t>
            </a:r>
            <a:r>
              <a:rPr lang="en-US" altLang="ja" sz="1545" dirty="0">
                <a:solidFill>
                  <a:srgbClr val="000000"/>
                </a:solidFill>
                <a:latin typeface="游ゴシック" panose="020B0400000000000000" pitchFamily="50" charset="-128"/>
                <a:ea typeface="游ゴシック" panose="020B0400000000000000" pitchFamily="50" charset="-128"/>
                <a:cs typeface="BIZ UDPGothic"/>
                <a:sym typeface="BIZ UDPGothic"/>
              </a:rPr>
              <a:t>17:30-22:00  6:00-8:00 </a:t>
            </a:r>
            <a:r>
              <a:rPr lang="ja" altLang="en-US" sz="1545" dirty="0">
                <a:solidFill>
                  <a:srgbClr val="000000"/>
                </a:solidFill>
                <a:latin typeface="游ゴシック" panose="020B0400000000000000" pitchFamily="50" charset="-128"/>
                <a:ea typeface="游ゴシック" panose="020B0400000000000000" pitchFamily="50" charset="-128"/>
                <a:cs typeface="BIZ UDPGothic"/>
                <a:sym typeface="BIZ UDPGothic"/>
              </a:rPr>
              <a:t>　深夜加算 </a:t>
            </a:r>
            <a:r>
              <a:rPr lang="en-US" altLang="ja" sz="1545" dirty="0">
                <a:solidFill>
                  <a:srgbClr val="000000"/>
                </a:solidFill>
                <a:latin typeface="游ゴシック" panose="020B0400000000000000" pitchFamily="50" charset="-128"/>
                <a:ea typeface="游ゴシック" panose="020B0400000000000000" pitchFamily="50" charset="-128"/>
                <a:cs typeface="BIZ UDPGothic"/>
                <a:sym typeface="BIZ UDPGothic"/>
              </a:rPr>
              <a:t>22:00-6:00</a:t>
            </a:r>
            <a:r>
              <a:rPr lang="ja" altLang="en-US" sz="1545" dirty="0">
                <a:solidFill>
                  <a:srgbClr val="000000"/>
                </a:solidFill>
                <a:latin typeface="游ゴシック" panose="020B0400000000000000" pitchFamily="50" charset="-128"/>
                <a:ea typeface="游ゴシック" panose="020B0400000000000000" pitchFamily="50" charset="-128"/>
                <a:cs typeface="BIZ UDPGothic"/>
                <a:sym typeface="BIZ UDPGothic"/>
              </a:rPr>
              <a:t>　</a:t>
            </a:r>
            <a:endParaRPr sz="1545" dirty="0">
              <a:solidFill>
                <a:srgbClr val="000000"/>
              </a:solidFill>
              <a:latin typeface="游ゴシック" panose="020B0400000000000000" pitchFamily="50" charset="-128"/>
              <a:ea typeface="游ゴシック" panose="020B0400000000000000" pitchFamily="50" charset="-128"/>
              <a:cs typeface="BIZ UDPGothic"/>
              <a:sym typeface="BIZ UDPGothic"/>
            </a:endParaRPr>
          </a:p>
          <a:p>
            <a:pPr marL="81737" marR="245212" algn="l">
              <a:lnSpc>
                <a:spcPct val="115000"/>
              </a:lnSpc>
              <a:spcBef>
                <a:spcPts val="0"/>
              </a:spcBef>
              <a:buClr>
                <a:schemeClr val="dk1"/>
              </a:buClr>
              <a:buSzPts val="800"/>
            </a:pPr>
            <a:r>
              <a:rPr lang="ja" altLang="en-US" sz="1545" dirty="0">
                <a:solidFill>
                  <a:srgbClr val="000000"/>
                </a:solidFill>
                <a:latin typeface="游ゴシック" panose="020B0400000000000000" pitchFamily="50" charset="-128"/>
                <a:ea typeface="游ゴシック" panose="020B0400000000000000" pitchFamily="50" charset="-128"/>
                <a:cs typeface="BIZ UDPGothic"/>
                <a:sym typeface="BIZ UDPGothic"/>
              </a:rPr>
              <a:t>休日加算     日曜日・祝日・年末年始（</a:t>
            </a:r>
            <a:r>
              <a:rPr lang="en-US" altLang="ja" sz="1545" dirty="0">
                <a:solidFill>
                  <a:srgbClr val="000000"/>
                </a:solidFill>
                <a:latin typeface="游ゴシック" panose="020B0400000000000000" pitchFamily="50" charset="-128"/>
                <a:ea typeface="游ゴシック" panose="020B0400000000000000" pitchFamily="50" charset="-128"/>
                <a:cs typeface="BIZ UDPGothic"/>
                <a:sym typeface="BIZ UDPGothic"/>
              </a:rPr>
              <a:t>12</a:t>
            </a:r>
            <a:r>
              <a:rPr lang="ja" altLang="en-US" sz="1545" dirty="0">
                <a:solidFill>
                  <a:srgbClr val="000000"/>
                </a:solidFill>
                <a:latin typeface="游ゴシック" panose="020B0400000000000000" pitchFamily="50" charset="-128"/>
                <a:ea typeface="游ゴシック" panose="020B0400000000000000" pitchFamily="50" charset="-128"/>
                <a:cs typeface="BIZ UDPGothic"/>
                <a:sym typeface="BIZ UDPGothic"/>
              </a:rPr>
              <a:t>月</a:t>
            </a:r>
            <a:r>
              <a:rPr lang="en-US" altLang="ja" sz="1545" dirty="0">
                <a:solidFill>
                  <a:srgbClr val="000000"/>
                </a:solidFill>
                <a:latin typeface="游ゴシック" panose="020B0400000000000000" pitchFamily="50" charset="-128"/>
                <a:ea typeface="游ゴシック" panose="020B0400000000000000" pitchFamily="50" charset="-128"/>
                <a:cs typeface="BIZ UDPGothic"/>
                <a:sym typeface="BIZ UDPGothic"/>
              </a:rPr>
              <a:t>30</a:t>
            </a:r>
            <a:r>
              <a:rPr lang="ja" altLang="en-US" sz="1545" dirty="0">
                <a:solidFill>
                  <a:srgbClr val="000000"/>
                </a:solidFill>
                <a:latin typeface="游ゴシック" panose="020B0400000000000000" pitchFamily="50" charset="-128"/>
                <a:ea typeface="游ゴシック" panose="020B0400000000000000" pitchFamily="50" charset="-128"/>
                <a:cs typeface="BIZ UDPGothic"/>
                <a:sym typeface="BIZ UDPGothic"/>
              </a:rPr>
              <a:t>日</a:t>
            </a:r>
            <a:r>
              <a:rPr lang="en-US" altLang="ja" sz="1545" dirty="0">
                <a:solidFill>
                  <a:srgbClr val="000000"/>
                </a:solidFill>
                <a:latin typeface="游ゴシック" panose="020B0400000000000000" pitchFamily="50" charset="-128"/>
                <a:ea typeface="游ゴシック" panose="020B0400000000000000" pitchFamily="50" charset="-128"/>
                <a:cs typeface="BIZ UDPGothic"/>
                <a:sym typeface="BIZ UDPGothic"/>
              </a:rPr>
              <a:t>-</a:t>
            </a:r>
            <a:r>
              <a:rPr lang="ja" altLang="en-US" sz="1545" dirty="0">
                <a:solidFill>
                  <a:srgbClr val="000000"/>
                </a:solidFill>
                <a:latin typeface="游ゴシック" panose="020B0400000000000000" pitchFamily="50" charset="-128"/>
                <a:ea typeface="游ゴシック" panose="020B0400000000000000" pitchFamily="50" charset="-128"/>
                <a:cs typeface="BIZ UDPGothic"/>
                <a:sym typeface="BIZ UDPGothic"/>
              </a:rPr>
              <a:t>翌年</a:t>
            </a:r>
            <a:r>
              <a:rPr lang="en-US" altLang="ja" sz="1545" dirty="0">
                <a:solidFill>
                  <a:srgbClr val="000000"/>
                </a:solidFill>
                <a:latin typeface="游ゴシック" panose="020B0400000000000000" pitchFamily="50" charset="-128"/>
                <a:ea typeface="游ゴシック" panose="020B0400000000000000" pitchFamily="50" charset="-128"/>
                <a:cs typeface="BIZ UDPGothic"/>
                <a:sym typeface="BIZ UDPGothic"/>
              </a:rPr>
              <a:t>1</a:t>
            </a:r>
            <a:r>
              <a:rPr lang="ja" altLang="en-US" sz="1545" dirty="0">
                <a:solidFill>
                  <a:srgbClr val="000000"/>
                </a:solidFill>
                <a:latin typeface="游ゴシック" panose="020B0400000000000000" pitchFamily="50" charset="-128"/>
                <a:ea typeface="游ゴシック" panose="020B0400000000000000" pitchFamily="50" charset="-128"/>
                <a:cs typeface="BIZ UDPGothic"/>
                <a:sym typeface="BIZ UDPGothic"/>
              </a:rPr>
              <a:t>月</a:t>
            </a:r>
            <a:r>
              <a:rPr lang="en-US" altLang="ja" sz="1545" dirty="0">
                <a:solidFill>
                  <a:srgbClr val="000000"/>
                </a:solidFill>
                <a:latin typeface="游ゴシック" panose="020B0400000000000000" pitchFamily="50" charset="-128"/>
                <a:ea typeface="游ゴシック" panose="020B0400000000000000" pitchFamily="50" charset="-128"/>
                <a:cs typeface="BIZ UDPGothic"/>
                <a:sym typeface="BIZ UDPGothic"/>
              </a:rPr>
              <a:t>3</a:t>
            </a:r>
            <a:r>
              <a:rPr lang="ja" altLang="en-US" sz="1545" dirty="0">
                <a:solidFill>
                  <a:srgbClr val="000000"/>
                </a:solidFill>
                <a:latin typeface="游ゴシック" panose="020B0400000000000000" pitchFamily="50" charset="-128"/>
                <a:ea typeface="游ゴシック" panose="020B0400000000000000" pitchFamily="50" charset="-128"/>
                <a:cs typeface="BIZ UDPGothic"/>
                <a:sym typeface="BIZ UDPGothic"/>
              </a:rPr>
              <a:t>日）</a:t>
            </a:r>
            <a:endParaRPr sz="1545" dirty="0">
              <a:solidFill>
                <a:srgbClr val="000000"/>
              </a:solidFill>
              <a:latin typeface="游ゴシック" panose="020B0400000000000000" pitchFamily="50" charset="-128"/>
              <a:ea typeface="游ゴシック" panose="020B0400000000000000" pitchFamily="50" charset="-128"/>
              <a:cs typeface="BIZ UDPGothic"/>
              <a:sym typeface="BIZ UDPGothic"/>
            </a:endParaRPr>
          </a:p>
        </p:txBody>
      </p:sp>
      <p:sp>
        <p:nvSpPr>
          <p:cNvPr id="55" name="Google Shape;55;p13"/>
          <p:cNvSpPr txBox="1"/>
          <p:nvPr/>
        </p:nvSpPr>
        <p:spPr>
          <a:xfrm>
            <a:off x="1561916" y="167471"/>
            <a:ext cx="9126064" cy="829888"/>
          </a:xfrm>
          <a:prstGeom prst="rect">
            <a:avLst/>
          </a:prstGeom>
          <a:noFill/>
          <a:ln>
            <a:noFill/>
          </a:ln>
        </p:spPr>
        <p:txBody>
          <a:bodyPr spcFirstLastPara="1" wrap="square" lIns="83124" tIns="83124" rIns="83124" bIns="83124" anchor="ctr" anchorCtr="0">
            <a:noAutofit/>
          </a:bodyPr>
          <a:lstStyle/>
          <a:p>
            <a:pPr algn="ctr">
              <a:spcAft>
                <a:spcPts val="772"/>
              </a:spcAft>
              <a:buClr>
                <a:schemeClr val="dk1"/>
              </a:buClr>
              <a:buSzPts val="800"/>
            </a:pPr>
            <a:r>
              <a:rPr lang="ja" altLang="en-US" sz="4634" b="1" dirty="0">
                <a:latin typeface="游ゴシック" panose="020B0400000000000000" pitchFamily="50" charset="-128"/>
                <a:ea typeface="游ゴシック" panose="020B0400000000000000" pitchFamily="50" charset="-128"/>
                <a:cs typeface="BIZ UDPGothic"/>
                <a:sym typeface="BIZ UDPGothic"/>
              </a:rPr>
              <a:t>開局時間のご案内</a:t>
            </a:r>
            <a:endParaRPr sz="4634" b="1" dirty="0">
              <a:latin typeface="游ゴシック" panose="020B0400000000000000" pitchFamily="50" charset="-128"/>
              <a:ea typeface="游ゴシック" panose="020B0400000000000000" pitchFamily="50" charset="-128"/>
              <a:cs typeface="BIZ UDPGothic"/>
              <a:sym typeface="BIZ UDPGothic"/>
            </a:endParaRPr>
          </a:p>
        </p:txBody>
      </p:sp>
      <p:sp>
        <p:nvSpPr>
          <p:cNvPr id="56" name="Google Shape;56;p13"/>
          <p:cNvSpPr txBox="1"/>
          <p:nvPr/>
        </p:nvSpPr>
        <p:spPr>
          <a:xfrm>
            <a:off x="1561915" y="5921335"/>
            <a:ext cx="9253888" cy="760763"/>
          </a:xfrm>
          <a:prstGeom prst="rect">
            <a:avLst/>
          </a:prstGeom>
          <a:solidFill>
            <a:srgbClr val="FF9900"/>
          </a:solidFill>
          <a:ln>
            <a:noFill/>
          </a:ln>
        </p:spPr>
        <p:txBody>
          <a:bodyPr spcFirstLastPara="1" wrap="square" lIns="117687" tIns="117687" rIns="117687" bIns="117687" anchor="ctr" anchorCtr="0">
            <a:noAutofit/>
          </a:bodyPr>
          <a:lstStyle/>
          <a:p>
            <a:pPr algn="ctr"/>
            <a:r>
              <a:rPr lang="ja" altLang="en-US" sz="3089" b="1" dirty="0">
                <a:solidFill>
                  <a:schemeClr val="lt1"/>
                </a:solidFill>
                <a:latin typeface="游ゴシック" panose="020B0400000000000000" pitchFamily="50" charset="-128"/>
                <a:ea typeface="游ゴシック" panose="020B0400000000000000" pitchFamily="50" charset="-128"/>
                <a:cs typeface="BIZ UDPGothic"/>
                <a:sym typeface="BIZ UDPGothic"/>
              </a:rPr>
              <a:t>緊急連絡先（転送電話）</a:t>
            </a:r>
            <a:r>
              <a:rPr lang="en-US" altLang="ja" sz="3862" b="1" dirty="0">
                <a:solidFill>
                  <a:srgbClr val="FFFFFF"/>
                </a:solidFill>
                <a:latin typeface="游ゴシック" panose="020B0400000000000000" pitchFamily="50" charset="-128"/>
                <a:ea typeface="游ゴシック" panose="020B0400000000000000" pitchFamily="50" charset="-128"/>
                <a:cs typeface="BIZ UDPGothic"/>
                <a:sym typeface="BIZ UDPGothic"/>
              </a:rPr>
              <a:t>080-1208-1286</a:t>
            </a:r>
            <a:endParaRPr sz="3862" b="1" dirty="0">
              <a:solidFill>
                <a:srgbClr val="FFFFFF"/>
              </a:solidFill>
              <a:latin typeface="游ゴシック" panose="020B0400000000000000" pitchFamily="50" charset="-128"/>
              <a:ea typeface="游ゴシック" panose="020B0400000000000000" pitchFamily="50" charset="-128"/>
              <a:cs typeface="BIZ UDPGothic"/>
              <a:sym typeface="BIZ UDPGothic"/>
            </a:endParaRPr>
          </a:p>
        </p:txBody>
      </p:sp>
      <p:sp>
        <p:nvSpPr>
          <p:cNvPr id="57" name="Google Shape;57;p13"/>
          <p:cNvSpPr txBox="1"/>
          <p:nvPr/>
        </p:nvSpPr>
        <p:spPr>
          <a:xfrm>
            <a:off x="1891222" y="1081481"/>
            <a:ext cx="8280710" cy="2752648"/>
          </a:xfrm>
          <a:prstGeom prst="rect">
            <a:avLst/>
          </a:prstGeom>
          <a:noFill/>
          <a:ln>
            <a:noFill/>
          </a:ln>
        </p:spPr>
        <p:txBody>
          <a:bodyPr spcFirstLastPara="1" wrap="square" lIns="83124" tIns="83124" rIns="83124" bIns="83124" anchor="t" anchorCtr="0">
            <a:noAutofit/>
          </a:bodyPr>
          <a:lstStyle/>
          <a:p>
            <a:pPr algn="r">
              <a:buClr>
                <a:schemeClr val="dk1"/>
              </a:buClr>
              <a:buSzPts val="800"/>
            </a:pPr>
            <a:r>
              <a:rPr lang="ja" altLang="en-US" sz="3862" dirty="0">
                <a:solidFill>
                  <a:schemeClr val="dk1"/>
                </a:solidFill>
                <a:latin typeface="游ゴシック" panose="020B0400000000000000" pitchFamily="50" charset="-128"/>
                <a:ea typeface="游ゴシック" panose="020B0400000000000000" pitchFamily="50" charset="-128"/>
                <a:cs typeface="BIZ UDPGothic"/>
                <a:sym typeface="BIZ UDPGothic"/>
              </a:rPr>
              <a:t>月、火、</a:t>
            </a:r>
            <a:r>
              <a:rPr lang="ja-JP" altLang="en-US" sz="3862">
                <a:solidFill>
                  <a:schemeClr val="dk1"/>
                </a:solidFill>
                <a:latin typeface="游ゴシック" panose="020B0400000000000000" pitchFamily="50" charset="-128"/>
                <a:ea typeface="游ゴシック" panose="020B0400000000000000" pitchFamily="50" charset="-128"/>
                <a:cs typeface="BIZ UDPGothic"/>
                <a:sym typeface="BIZ UDPGothic"/>
              </a:rPr>
              <a:t>木、金</a:t>
            </a:r>
            <a:r>
              <a:rPr lang="ja" altLang="en-US" sz="3862" dirty="0">
                <a:solidFill>
                  <a:schemeClr val="dk1"/>
                </a:solidFill>
                <a:latin typeface="游ゴシック" panose="020B0400000000000000" pitchFamily="50" charset="-128"/>
                <a:ea typeface="游ゴシック" panose="020B0400000000000000" pitchFamily="50" charset="-128"/>
                <a:cs typeface="BIZ UDPGothic"/>
                <a:sym typeface="BIZ UDPGothic"/>
              </a:rPr>
              <a:t>   </a:t>
            </a:r>
            <a:r>
              <a:rPr lang="en-US" altLang="ja" sz="6179" dirty="0">
                <a:solidFill>
                  <a:schemeClr val="dk1"/>
                </a:solidFill>
                <a:latin typeface="游ゴシック" panose="020B0400000000000000" pitchFamily="50" charset="-128"/>
                <a:ea typeface="游ゴシック" panose="020B0400000000000000" pitchFamily="50" charset="-128"/>
                <a:cs typeface="BIZ UDPGothic"/>
                <a:sym typeface="BIZ UDPGothic"/>
              </a:rPr>
              <a:t>9</a:t>
            </a:r>
            <a:r>
              <a:rPr lang="en-US" altLang="ja" sz="6179" dirty="0">
                <a:latin typeface="游ゴシック" panose="020B0400000000000000" pitchFamily="50" charset="-128"/>
                <a:ea typeface="游ゴシック" panose="020B0400000000000000" pitchFamily="50" charset="-128"/>
                <a:cs typeface="BIZ UDPGothic"/>
                <a:sym typeface="BIZ UDPGothic"/>
              </a:rPr>
              <a:t>:00-17:30</a:t>
            </a:r>
            <a:endParaRPr sz="6179" dirty="0">
              <a:latin typeface="游ゴシック" panose="020B0400000000000000" pitchFamily="50" charset="-128"/>
              <a:ea typeface="游ゴシック" panose="020B0400000000000000" pitchFamily="50" charset="-128"/>
              <a:cs typeface="BIZ UDPGothic"/>
              <a:sym typeface="BIZ UDPGothic"/>
            </a:endParaRPr>
          </a:p>
          <a:p>
            <a:pPr algn="r">
              <a:spcBef>
                <a:spcPts val="772"/>
              </a:spcBef>
              <a:buClr>
                <a:schemeClr val="dk1"/>
              </a:buClr>
              <a:buSzPts val="800"/>
            </a:pPr>
            <a:r>
              <a:rPr lang="ja" altLang="en-US" sz="3862" dirty="0">
                <a:solidFill>
                  <a:schemeClr val="dk1"/>
                </a:solidFill>
                <a:latin typeface="游ゴシック" panose="020B0400000000000000" pitchFamily="50" charset="-128"/>
                <a:ea typeface="游ゴシック" panose="020B0400000000000000" pitchFamily="50" charset="-128"/>
                <a:cs typeface="BIZ UDPGothic"/>
                <a:sym typeface="BIZ UDPGothic"/>
              </a:rPr>
              <a:t> 水、土      </a:t>
            </a:r>
            <a:r>
              <a:rPr lang="en-US" altLang="ja" sz="6179" dirty="0">
                <a:solidFill>
                  <a:schemeClr val="dk1"/>
                </a:solidFill>
                <a:latin typeface="游ゴシック" panose="020B0400000000000000" pitchFamily="50" charset="-128"/>
                <a:ea typeface="游ゴシック" panose="020B0400000000000000" pitchFamily="50" charset="-128"/>
                <a:cs typeface="BIZ UDPGothic"/>
                <a:sym typeface="BIZ UDPGothic"/>
              </a:rPr>
              <a:t>9</a:t>
            </a:r>
            <a:r>
              <a:rPr lang="en-US" altLang="ja" sz="6179" dirty="0">
                <a:latin typeface="游ゴシック" panose="020B0400000000000000" pitchFamily="50" charset="-128"/>
                <a:ea typeface="游ゴシック" panose="020B0400000000000000" pitchFamily="50" charset="-128"/>
                <a:cs typeface="BIZ UDPGothic"/>
                <a:sym typeface="BIZ UDPGothic"/>
              </a:rPr>
              <a:t>:00-12:00</a:t>
            </a:r>
            <a:endParaRPr sz="6179" dirty="0">
              <a:latin typeface="游ゴシック" panose="020B0400000000000000" pitchFamily="50" charset="-128"/>
              <a:ea typeface="游ゴシック" panose="020B0400000000000000" pitchFamily="50" charset="-128"/>
              <a:cs typeface="BIZ UDPGothic"/>
              <a:sym typeface="BIZ UDPGothic"/>
            </a:endParaRPr>
          </a:p>
          <a:p>
            <a:pPr>
              <a:spcBef>
                <a:spcPts val="772"/>
              </a:spcBef>
              <a:spcAft>
                <a:spcPts val="772"/>
              </a:spcAft>
              <a:buClr>
                <a:schemeClr val="dk1"/>
              </a:buClr>
              <a:buSzPts val="800"/>
            </a:pPr>
            <a:r>
              <a:rPr lang="ja" altLang="en-US" sz="3218" dirty="0">
                <a:solidFill>
                  <a:srgbClr val="FF0000"/>
                </a:solidFill>
                <a:latin typeface="游ゴシック" panose="020B0400000000000000" pitchFamily="50" charset="-128"/>
                <a:ea typeface="游ゴシック" panose="020B0400000000000000" pitchFamily="50" charset="-128"/>
                <a:cs typeface="BIZ UDPGothic"/>
                <a:sym typeface="BIZ UDPGothic"/>
              </a:rPr>
              <a:t> </a:t>
            </a:r>
            <a:r>
              <a:rPr lang="ja" altLang="en-US" sz="3089" dirty="0">
                <a:solidFill>
                  <a:srgbClr val="FF0000"/>
                </a:solidFill>
                <a:latin typeface="游ゴシック" panose="020B0400000000000000" pitchFamily="50" charset="-128"/>
                <a:ea typeface="游ゴシック" panose="020B0400000000000000" pitchFamily="50" charset="-128"/>
                <a:cs typeface="BIZ UDPGothic"/>
                <a:sym typeface="BIZ UDPGothic"/>
              </a:rPr>
              <a:t>日・祝日    休み</a:t>
            </a:r>
            <a:endParaRPr sz="3089" dirty="0">
              <a:solidFill>
                <a:srgbClr val="FF0000"/>
              </a:solidFill>
              <a:latin typeface="游ゴシック" panose="020B0400000000000000" pitchFamily="50" charset="-128"/>
              <a:ea typeface="游ゴシック" panose="020B0400000000000000" pitchFamily="50" charset="-128"/>
              <a:cs typeface="BIZ UDPGothic"/>
              <a:sym typeface="BIZ UDPGothic"/>
            </a:endParaRPr>
          </a:p>
        </p:txBody>
      </p:sp>
      <p:sp>
        <p:nvSpPr>
          <p:cNvPr id="58" name="Google Shape;58;p13"/>
          <p:cNvSpPr/>
          <p:nvPr/>
        </p:nvSpPr>
        <p:spPr>
          <a:xfrm>
            <a:off x="1632328" y="4086494"/>
            <a:ext cx="1580610" cy="1580610"/>
          </a:xfrm>
          <a:prstGeom prst="ellipse">
            <a:avLst/>
          </a:prstGeom>
          <a:noFill/>
          <a:ln w="28575" cap="flat" cmpd="sng">
            <a:solidFill>
              <a:srgbClr val="000000"/>
            </a:solidFill>
            <a:prstDash val="solid"/>
            <a:round/>
            <a:headEnd type="none" w="sm" len="sm"/>
            <a:tailEnd type="none" w="sm" len="sm"/>
          </a:ln>
        </p:spPr>
        <p:txBody>
          <a:bodyPr spcFirstLastPara="1" wrap="square" lIns="117687" tIns="117687" rIns="117687" bIns="117687" anchor="ctr" anchorCtr="0">
            <a:noAutofit/>
          </a:bodyPr>
          <a:lstStyle/>
          <a:p>
            <a:pPr algn="ctr"/>
            <a:r>
              <a:rPr lang="ja" altLang="en-US" sz="3089" dirty="0">
                <a:latin typeface="游ゴシック" panose="020B0400000000000000" pitchFamily="50" charset="-128"/>
                <a:ea typeface="游ゴシック" panose="020B0400000000000000" pitchFamily="50" charset="-128"/>
                <a:cs typeface="BIZ UDPGothic"/>
                <a:sym typeface="BIZ UDPGothic"/>
              </a:rPr>
              <a:t>保険</a:t>
            </a:r>
            <a:endParaRPr sz="3089" dirty="0">
              <a:latin typeface="游ゴシック" panose="020B0400000000000000" pitchFamily="50" charset="-128"/>
              <a:ea typeface="游ゴシック" panose="020B0400000000000000" pitchFamily="50" charset="-128"/>
              <a:cs typeface="BIZ UDPGothic"/>
              <a:sym typeface="BIZ UDPGothic"/>
            </a:endParaRPr>
          </a:p>
          <a:p>
            <a:pPr algn="ctr"/>
            <a:r>
              <a:rPr lang="ja" altLang="en-US" sz="3089" dirty="0">
                <a:latin typeface="游ゴシック" panose="020B0400000000000000" pitchFamily="50" charset="-128"/>
                <a:ea typeface="游ゴシック" panose="020B0400000000000000" pitchFamily="50" charset="-128"/>
                <a:cs typeface="BIZ UDPGothic"/>
                <a:sym typeface="BIZ UDPGothic"/>
              </a:rPr>
              <a:t>薬局</a:t>
            </a:r>
            <a:endParaRPr sz="3089" dirty="0">
              <a:latin typeface="游ゴシック" panose="020B0400000000000000" pitchFamily="50" charset="-128"/>
              <a:ea typeface="游ゴシック" panose="020B0400000000000000" pitchFamily="50" charset="-128"/>
              <a:cs typeface="BIZ UDPGothic"/>
              <a:sym typeface="BIZ UDPGothic"/>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62"/>
        <p:cNvGrpSpPr/>
        <p:nvPr/>
      </p:nvGrpSpPr>
      <p:grpSpPr>
        <a:xfrm>
          <a:off x="0" y="0"/>
          <a:ext cx="0" cy="0"/>
          <a:chOff x="0" y="0"/>
          <a:chExt cx="0" cy="0"/>
        </a:xfrm>
      </p:grpSpPr>
      <p:sp>
        <p:nvSpPr>
          <p:cNvPr id="63" name="Google Shape;63;p14"/>
          <p:cNvSpPr txBox="1"/>
          <p:nvPr/>
        </p:nvSpPr>
        <p:spPr>
          <a:xfrm>
            <a:off x="1524876" y="265438"/>
            <a:ext cx="9142670" cy="473836"/>
          </a:xfrm>
          <a:prstGeom prst="rect">
            <a:avLst/>
          </a:prstGeom>
          <a:noFill/>
          <a:ln>
            <a:noFill/>
          </a:ln>
        </p:spPr>
        <p:txBody>
          <a:bodyPr spcFirstLastPara="1" wrap="square" lIns="117687" tIns="117687" rIns="117687" bIns="117687" anchor="ctr" anchorCtr="0">
            <a:noAutofit/>
          </a:bodyPr>
          <a:lstStyle/>
          <a:p>
            <a:pPr algn="ctr"/>
            <a:r>
              <a:rPr lang="ja" altLang="en-US" sz="3089" b="1" dirty="0">
                <a:highlight>
                  <a:srgbClr val="FFFFFF"/>
                </a:highlight>
                <a:latin typeface="游ゴシック" panose="020B0400000000000000" pitchFamily="50" charset="-128"/>
                <a:ea typeface="游ゴシック" panose="020B0400000000000000" pitchFamily="50" charset="-128"/>
                <a:cs typeface="BIZ UDPGothic"/>
                <a:sym typeface="BIZ UDPGothic"/>
              </a:rPr>
              <a:t>薬局の管理および運営は以下のとおりです</a:t>
            </a:r>
            <a:endParaRPr sz="3089" b="1" dirty="0">
              <a:latin typeface="游ゴシック" panose="020B0400000000000000" pitchFamily="50" charset="-128"/>
              <a:ea typeface="游ゴシック" panose="020B0400000000000000" pitchFamily="50" charset="-128"/>
              <a:cs typeface="BIZ UDPGothic"/>
              <a:sym typeface="BIZ UDPGothic"/>
            </a:endParaRPr>
          </a:p>
        </p:txBody>
      </p:sp>
      <p:grpSp>
        <p:nvGrpSpPr>
          <p:cNvPr id="64" name="Google Shape;64;p14"/>
          <p:cNvGrpSpPr/>
          <p:nvPr/>
        </p:nvGrpSpPr>
        <p:grpSpPr>
          <a:xfrm>
            <a:off x="1593646" y="2154041"/>
            <a:ext cx="1865607" cy="1606003"/>
            <a:chOff x="477975" y="1731770"/>
            <a:chExt cx="1449300" cy="1247626"/>
          </a:xfrm>
        </p:grpSpPr>
        <p:pic>
          <p:nvPicPr>
            <p:cNvPr id="65" name="Google Shape;65;p14"/>
            <p:cNvPicPr preferRelativeResize="0"/>
            <p:nvPr/>
          </p:nvPicPr>
          <p:blipFill>
            <a:blip r:embed="rId3">
              <a:alphaModFix/>
            </a:blip>
            <a:stretch>
              <a:fillRect/>
            </a:stretch>
          </p:blipFill>
          <p:spPr>
            <a:xfrm>
              <a:off x="583284" y="1731770"/>
              <a:ext cx="344422" cy="329508"/>
            </a:xfrm>
            <a:prstGeom prst="rect">
              <a:avLst/>
            </a:prstGeom>
            <a:noFill/>
            <a:ln>
              <a:noFill/>
            </a:ln>
          </p:spPr>
        </p:pic>
        <p:sp>
          <p:nvSpPr>
            <p:cNvPr id="66" name="Google Shape;66;p14"/>
            <p:cNvSpPr txBox="1"/>
            <p:nvPr/>
          </p:nvSpPr>
          <p:spPr>
            <a:xfrm>
              <a:off x="477975" y="2081255"/>
              <a:ext cx="1449300" cy="898141"/>
            </a:xfrm>
            <a:prstGeom prst="rect">
              <a:avLst/>
            </a:prstGeom>
            <a:noFill/>
            <a:ln>
              <a:noFill/>
            </a:ln>
          </p:spPr>
          <p:txBody>
            <a:bodyPr spcFirstLastPara="1" wrap="square" lIns="117687" tIns="117687" rIns="103076" bIns="117687" anchor="ctr" anchorCtr="0">
              <a:spAutoFit/>
            </a:bodyPr>
            <a:lstStyle/>
            <a:p>
              <a:pPr marR="4537">
                <a:lnSpc>
                  <a:spcPct val="115000"/>
                </a:lnSpc>
                <a:spcBef>
                  <a:spcPts val="1287"/>
                </a:spcBef>
                <a:buClr>
                  <a:schemeClr val="dk1"/>
                </a:buClr>
                <a:buSzPts val="800"/>
              </a:pPr>
              <a:r>
                <a:rPr lang="ja" altLang="en-US" sz="1416" b="1" dirty="0">
                  <a:highlight>
                    <a:schemeClr val="lt1"/>
                  </a:highlight>
                  <a:latin typeface="游ゴシック" panose="020B0400000000000000" pitchFamily="50" charset="-128"/>
                  <a:ea typeface="游ゴシック" panose="020B0400000000000000" pitchFamily="50" charset="-128"/>
                  <a:cs typeface="BIZ UDPGothic"/>
                  <a:sym typeface="BIZ UDPGothic"/>
                </a:rPr>
                <a:t>開設者</a:t>
              </a:r>
              <a:endParaRPr sz="1416" b="1" dirty="0">
                <a:highlight>
                  <a:schemeClr val="lt1"/>
                </a:highlight>
                <a:latin typeface="游ゴシック" panose="020B0400000000000000" pitchFamily="50" charset="-128"/>
                <a:ea typeface="游ゴシック" panose="020B0400000000000000" pitchFamily="50" charset="-128"/>
                <a:cs typeface="BIZ UDPGothic"/>
                <a:sym typeface="BIZ UDPGothic"/>
              </a:endParaRPr>
            </a:p>
            <a:p>
              <a:pPr marR="4537">
                <a:lnSpc>
                  <a:spcPct val="115000"/>
                </a:lnSpc>
                <a:buClr>
                  <a:schemeClr val="dk1"/>
                </a:buClr>
                <a:buSzPts val="1100"/>
              </a:pPr>
              <a:r>
                <a:rPr lang="ja-JP" altLang="en-US" sz="1416">
                  <a:highlight>
                    <a:schemeClr val="lt1"/>
                  </a:highlight>
                  <a:latin typeface="游ゴシック" panose="020B0400000000000000" pitchFamily="50" charset="-128"/>
                  <a:ea typeface="游ゴシック" panose="020B0400000000000000" pitchFamily="50" charset="-128"/>
                  <a:cs typeface="BIZ UDPGothic"/>
                  <a:sym typeface="BIZ UDPGothic"/>
                </a:rPr>
                <a:t>株式会社</a:t>
              </a:r>
              <a:r>
                <a:rPr lang="en-US" altLang="ja-JP" sz="1416" dirty="0" err="1">
                  <a:highlight>
                    <a:schemeClr val="lt1"/>
                  </a:highlight>
                  <a:latin typeface="游ゴシック" panose="020B0400000000000000" pitchFamily="50" charset="-128"/>
                  <a:ea typeface="游ゴシック" panose="020B0400000000000000" pitchFamily="50" charset="-128"/>
                  <a:cs typeface="BIZ UDPGothic"/>
                  <a:sym typeface="BIZ UDPGothic"/>
                </a:rPr>
                <a:t>Wellthy</a:t>
              </a:r>
              <a:endParaRPr lang="en-US" altLang="ja-JP" sz="1416" dirty="0">
                <a:highlight>
                  <a:schemeClr val="lt1"/>
                </a:highlight>
                <a:latin typeface="游ゴシック" panose="020B0400000000000000" pitchFamily="50" charset="-128"/>
                <a:ea typeface="游ゴシック" panose="020B0400000000000000" pitchFamily="50" charset="-128"/>
                <a:cs typeface="BIZ UDPGothic"/>
                <a:sym typeface="BIZ UDPGothic"/>
              </a:endParaRPr>
            </a:p>
            <a:p>
              <a:pPr marR="4537">
                <a:lnSpc>
                  <a:spcPct val="115000"/>
                </a:lnSpc>
                <a:buClr>
                  <a:schemeClr val="dk1"/>
                </a:buClr>
                <a:buSzPts val="1100"/>
              </a:pPr>
              <a:r>
                <a:rPr lang="en-US" sz="1416" dirty="0" err="1">
                  <a:highlight>
                    <a:schemeClr val="lt1"/>
                  </a:highlight>
                  <a:latin typeface="游ゴシック" panose="020B0400000000000000" pitchFamily="50" charset="-128"/>
                  <a:ea typeface="游ゴシック" panose="020B0400000000000000" pitchFamily="50" charset="-128"/>
                  <a:cs typeface="BIZ UDPGothic"/>
                  <a:sym typeface="BIZ UDPGothic"/>
                </a:rPr>
                <a:t>佐々木</a:t>
              </a:r>
              <a:r>
                <a:rPr lang="ja-JP" altLang="en-US" sz="1416">
                  <a:highlight>
                    <a:schemeClr val="lt1"/>
                  </a:highlight>
                  <a:latin typeface="游ゴシック" panose="020B0400000000000000" pitchFamily="50" charset="-128"/>
                  <a:ea typeface="游ゴシック" panose="020B0400000000000000" pitchFamily="50" charset="-128"/>
                  <a:cs typeface="BIZ UDPGothic"/>
                  <a:sym typeface="BIZ UDPGothic"/>
                </a:rPr>
                <a:t>　宗一</a:t>
              </a:r>
              <a:endParaRPr sz="1416" dirty="0">
                <a:highlight>
                  <a:schemeClr val="lt1"/>
                </a:highlight>
                <a:latin typeface="游ゴシック" panose="020B0400000000000000" pitchFamily="50" charset="-128"/>
                <a:ea typeface="游ゴシック" panose="020B0400000000000000" pitchFamily="50" charset="-128"/>
                <a:cs typeface="BIZ UDPGothic"/>
                <a:sym typeface="BIZ UDPGothic"/>
              </a:endParaRPr>
            </a:p>
          </p:txBody>
        </p:sp>
      </p:grpSp>
      <p:grpSp>
        <p:nvGrpSpPr>
          <p:cNvPr id="67" name="Google Shape;67;p14"/>
          <p:cNvGrpSpPr/>
          <p:nvPr/>
        </p:nvGrpSpPr>
        <p:grpSpPr>
          <a:xfrm>
            <a:off x="1590364" y="1099593"/>
            <a:ext cx="1947089" cy="985986"/>
            <a:chOff x="477975" y="823158"/>
            <a:chExt cx="1512600" cy="833113"/>
          </a:xfrm>
        </p:grpSpPr>
        <p:pic>
          <p:nvPicPr>
            <p:cNvPr id="68" name="Google Shape;68;p14"/>
            <p:cNvPicPr preferRelativeResize="0"/>
            <p:nvPr/>
          </p:nvPicPr>
          <p:blipFill>
            <a:blip r:embed="rId4">
              <a:alphaModFix/>
            </a:blip>
            <a:stretch>
              <a:fillRect/>
            </a:stretch>
          </p:blipFill>
          <p:spPr>
            <a:xfrm>
              <a:off x="570288" y="823158"/>
              <a:ext cx="386800" cy="391791"/>
            </a:xfrm>
            <a:prstGeom prst="rect">
              <a:avLst/>
            </a:prstGeom>
            <a:noFill/>
            <a:ln>
              <a:noFill/>
            </a:ln>
          </p:spPr>
        </p:pic>
        <p:sp>
          <p:nvSpPr>
            <p:cNvPr id="69" name="Google Shape;69;p14"/>
            <p:cNvSpPr txBox="1"/>
            <p:nvPr/>
          </p:nvSpPr>
          <p:spPr>
            <a:xfrm>
              <a:off x="477975" y="1102855"/>
              <a:ext cx="1512600" cy="553416"/>
            </a:xfrm>
            <a:prstGeom prst="rect">
              <a:avLst/>
            </a:prstGeom>
            <a:noFill/>
            <a:ln>
              <a:noFill/>
            </a:ln>
          </p:spPr>
          <p:txBody>
            <a:bodyPr spcFirstLastPara="1" wrap="square" lIns="117687" tIns="117687" rIns="103076" bIns="117687" anchor="ctr" anchorCtr="0">
              <a:spAutoFit/>
            </a:bodyPr>
            <a:lstStyle/>
            <a:p>
              <a:pPr marR="4537">
                <a:lnSpc>
                  <a:spcPct val="115000"/>
                </a:lnSpc>
                <a:spcBef>
                  <a:spcPts val="1287"/>
                </a:spcBef>
                <a:buClr>
                  <a:schemeClr val="dk1"/>
                </a:buClr>
                <a:buSzPts val="800"/>
              </a:pPr>
              <a:r>
                <a:rPr lang="ja" altLang="en-US" sz="1416" b="1" dirty="0">
                  <a:solidFill>
                    <a:schemeClr val="dk1"/>
                  </a:solidFill>
                  <a:highlight>
                    <a:schemeClr val="lt1"/>
                  </a:highlight>
                  <a:latin typeface="游ゴシック" panose="020B0400000000000000" pitchFamily="50" charset="-128"/>
                  <a:ea typeface="游ゴシック" panose="020B0400000000000000" pitchFamily="50" charset="-128"/>
                  <a:cs typeface="BIZ UDPGothic"/>
                  <a:sym typeface="BIZ UDPGothic"/>
                </a:rPr>
                <a:t>許可区分｜薬局</a:t>
              </a:r>
              <a:endParaRPr sz="1416" b="1" dirty="0">
                <a:highlight>
                  <a:schemeClr val="lt1"/>
                </a:highlight>
                <a:latin typeface="游ゴシック" panose="020B0400000000000000" pitchFamily="50" charset="-128"/>
                <a:ea typeface="游ゴシック" panose="020B0400000000000000" pitchFamily="50" charset="-128"/>
                <a:cs typeface="BIZ UDPGothic"/>
                <a:sym typeface="BIZ UDPGothic"/>
              </a:endParaRPr>
            </a:p>
          </p:txBody>
        </p:sp>
      </p:grpSp>
      <p:grpSp>
        <p:nvGrpSpPr>
          <p:cNvPr id="70" name="Google Shape;70;p14"/>
          <p:cNvGrpSpPr/>
          <p:nvPr/>
        </p:nvGrpSpPr>
        <p:grpSpPr>
          <a:xfrm>
            <a:off x="7804290" y="1004214"/>
            <a:ext cx="2950756" cy="3455260"/>
            <a:chOff x="2633850" y="813250"/>
            <a:chExt cx="2292300" cy="2684225"/>
          </a:xfrm>
        </p:grpSpPr>
        <p:pic>
          <p:nvPicPr>
            <p:cNvPr id="71" name="Google Shape;71;p14"/>
            <p:cNvPicPr preferRelativeResize="0"/>
            <p:nvPr/>
          </p:nvPicPr>
          <p:blipFill>
            <a:blip r:embed="rId5">
              <a:alphaModFix/>
            </a:blip>
            <a:stretch>
              <a:fillRect/>
            </a:stretch>
          </p:blipFill>
          <p:spPr>
            <a:xfrm>
              <a:off x="2714675" y="813250"/>
              <a:ext cx="386800" cy="386800"/>
            </a:xfrm>
            <a:prstGeom prst="rect">
              <a:avLst/>
            </a:prstGeom>
            <a:noFill/>
            <a:ln>
              <a:noFill/>
            </a:ln>
          </p:spPr>
        </p:pic>
        <p:sp>
          <p:nvSpPr>
            <p:cNvPr id="72" name="Google Shape;72;p14"/>
            <p:cNvSpPr txBox="1"/>
            <p:nvPr/>
          </p:nvSpPr>
          <p:spPr>
            <a:xfrm>
              <a:off x="2633850" y="1200075"/>
              <a:ext cx="2292300" cy="2297400"/>
            </a:xfrm>
            <a:prstGeom prst="rect">
              <a:avLst/>
            </a:prstGeom>
            <a:noFill/>
            <a:ln>
              <a:noFill/>
            </a:ln>
          </p:spPr>
          <p:txBody>
            <a:bodyPr spcFirstLastPara="1" wrap="square" lIns="117687" tIns="117687" rIns="103076" bIns="117687" anchor="t" anchorCtr="0">
              <a:noAutofit/>
            </a:bodyPr>
            <a:lstStyle/>
            <a:p>
              <a:pPr>
                <a:lnSpc>
                  <a:spcPct val="115000"/>
                </a:lnSpc>
                <a:buClr>
                  <a:schemeClr val="dk1"/>
                </a:buClr>
                <a:buSzPts val="800"/>
              </a:pPr>
              <a:r>
                <a:rPr lang="ja" altLang="en-US" sz="1416" b="1" dirty="0">
                  <a:latin typeface="游ゴシック" panose="020B0400000000000000" pitchFamily="50" charset="-128"/>
                  <a:ea typeface="游ゴシック" panose="020B0400000000000000" pitchFamily="50" charset="-128"/>
                  <a:cs typeface="BIZ UDPGothic"/>
                  <a:sym typeface="BIZ UDPGothic"/>
                </a:rPr>
                <a:t>営業時間</a:t>
              </a:r>
              <a:endParaRPr sz="1416" b="1" dirty="0">
                <a:latin typeface="游ゴシック" panose="020B0400000000000000" pitchFamily="50" charset="-128"/>
                <a:ea typeface="游ゴシック" panose="020B0400000000000000" pitchFamily="50" charset="-128"/>
                <a:cs typeface="BIZ UDPGothic"/>
                <a:sym typeface="BIZ UDPGothic"/>
              </a:endParaRPr>
            </a:p>
            <a:p>
              <a:pPr>
                <a:lnSpc>
                  <a:spcPct val="115000"/>
                </a:lnSpc>
                <a:buClr>
                  <a:schemeClr val="dk1"/>
                </a:buClr>
                <a:buSzPts val="800"/>
              </a:pPr>
              <a:r>
                <a:rPr lang="en-US" altLang="ja-JP" sz="1416" dirty="0">
                  <a:latin typeface="游ゴシック" panose="020B0400000000000000" pitchFamily="50" charset="-128"/>
                  <a:ea typeface="游ゴシック" panose="020B0400000000000000" pitchFamily="50" charset="-128"/>
                  <a:cs typeface="BIZ UDPGothic"/>
                  <a:sym typeface="BIZ UDPGothic"/>
                </a:rPr>
                <a:t>9:00</a:t>
              </a:r>
              <a:r>
                <a:rPr lang="en-US" altLang="ja" sz="1416" dirty="0">
                  <a:latin typeface="游ゴシック" panose="020B0400000000000000" pitchFamily="50" charset="-128"/>
                  <a:ea typeface="游ゴシック" panose="020B0400000000000000" pitchFamily="50" charset="-128"/>
                  <a:cs typeface="BIZ UDPGothic"/>
                  <a:sym typeface="BIZ UDPGothic"/>
                </a:rPr>
                <a:t>-17:30</a:t>
              </a:r>
              <a:r>
                <a:rPr lang="ja" altLang="en-US" sz="1416" dirty="0">
                  <a:latin typeface="游ゴシック" panose="020B0400000000000000" pitchFamily="50" charset="-128"/>
                  <a:ea typeface="游ゴシック" panose="020B0400000000000000" pitchFamily="50" charset="-128"/>
                  <a:cs typeface="BIZ UDPGothic"/>
                  <a:sym typeface="BIZ UDPGothic"/>
                </a:rPr>
                <a:t>（月、火、</a:t>
              </a:r>
              <a:r>
                <a:rPr lang="ja-JP" altLang="en-US" sz="1416" dirty="0">
                  <a:latin typeface="游ゴシック" panose="020B0400000000000000" pitchFamily="50" charset="-128"/>
                  <a:ea typeface="游ゴシック" panose="020B0400000000000000" pitchFamily="50" charset="-128"/>
                  <a:cs typeface="BIZ UDPGothic"/>
                  <a:sym typeface="BIZ UDPGothic"/>
                </a:rPr>
                <a:t>木、金</a:t>
              </a:r>
              <a:r>
                <a:rPr lang="ja" altLang="en-US" sz="1416" dirty="0">
                  <a:latin typeface="游ゴシック" panose="020B0400000000000000" pitchFamily="50" charset="-128"/>
                  <a:ea typeface="游ゴシック" panose="020B0400000000000000" pitchFamily="50" charset="-128"/>
                  <a:cs typeface="BIZ UDPGothic"/>
                  <a:sym typeface="BIZ UDPGothic"/>
                </a:rPr>
                <a:t>）</a:t>
              </a:r>
              <a:endParaRPr sz="1416" dirty="0">
                <a:latin typeface="游ゴシック" panose="020B0400000000000000" pitchFamily="50" charset="-128"/>
                <a:ea typeface="游ゴシック" panose="020B0400000000000000" pitchFamily="50" charset="-128"/>
                <a:cs typeface="BIZ UDPGothic"/>
                <a:sym typeface="BIZ UDPGothic"/>
              </a:endParaRPr>
            </a:p>
            <a:p>
              <a:pPr>
                <a:lnSpc>
                  <a:spcPct val="115000"/>
                </a:lnSpc>
                <a:buClr>
                  <a:schemeClr val="dk1"/>
                </a:buClr>
                <a:buSzPts val="800"/>
              </a:pPr>
              <a:r>
                <a:rPr lang="en-US" altLang="ja" sz="1416" dirty="0">
                  <a:latin typeface="游ゴシック" panose="020B0400000000000000" pitchFamily="50" charset="-128"/>
                  <a:ea typeface="游ゴシック" panose="020B0400000000000000" pitchFamily="50" charset="-128"/>
                  <a:cs typeface="BIZ UDPGothic"/>
                  <a:sym typeface="BIZ UDPGothic"/>
                </a:rPr>
                <a:t>9:</a:t>
              </a:r>
              <a:r>
                <a:rPr lang="en-US" altLang="ja-JP" sz="1416" dirty="0">
                  <a:latin typeface="游ゴシック" panose="020B0400000000000000" pitchFamily="50" charset="-128"/>
                  <a:ea typeface="游ゴシック" panose="020B0400000000000000" pitchFamily="50" charset="-128"/>
                  <a:cs typeface="BIZ UDPGothic"/>
                  <a:sym typeface="BIZ UDPGothic"/>
                </a:rPr>
                <a:t>0</a:t>
              </a:r>
              <a:r>
                <a:rPr lang="en-US" altLang="ja" sz="1416" dirty="0">
                  <a:latin typeface="游ゴシック" panose="020B0400000000000000" pitchFamily="50" charset="-128"/>
                  <a:ea typeface="游ゴシック" panose="020B0400000000000000" pitchFamily="50" charset="-128"/>
                  <a:cs typeface="BIZ UDPGothic"/>
                  <a:sym typeface="BIZ UDPGothic"/>
                </a:rPr>
                <a:t>0-12:00</a:t>
              </a:r>
              <a:r>
                <a:rPr lang="ja" altLang="en-US" sz="1416" dirty="0">
                  <a:latin typeface="游ゴシック" panose="020B0400000000000000" pitchFamily="50" charset="-128"/>
                  <a:ea typeface="游ゴシック" panose="020B0400000000000000" pitchFamily="50" charset="-128"/>
                  <a:cs typeface="BIZ UDPGothic"/>
                  <a:sym typeface="BIZ UDPGothic"/>
                </a:rPr>
                <a:t>（水、土）</a:t>
              </a:r>
              <a:endParaRPr sz="1416" dirty="0">
                <a:latin typeface="游ゴシック" panose="020B0400000000000000" pitchFamily="50" charset="-128"/>
                <a:ea typeface="游ゴシック" panose="020B0400000000000000" pitchFamily="50" charset="-128"/>
                <a:cs typeface="BIZ UDPGothic"/>
                <a:sym typeface="BIZ UDPGothic"/>
              </a:endParaRPr>
            </a:p>
            <a:p>
              <a:pPr>
                <a:lnSpc>
                  <a:spcPct val="115000"/>
                </a:lnSpc>
                <a:buClr>
                  <a:schemeClr val="dk1"/>
                </a:buClr>
                <a:buSzPts val="800"/>
              </a:pPr>
              <a:r>
                <a:rPr lang="ja" altLang="en-US" sz="1416" dirty="0">
                  <a:latin typeface="游ゴシック" panose="020B0400000000000000" pitchFamily="50" charset="-128"/>
                  <a:ea typeface="游ゴシック" panose="020B0400000000000000" pitchFamily="50" charset="-128"/>
                  <a:cs typeface="BIZ UDPGothic"/>
                  <a:sym typeface="BIZ UDPGothic"/>
                </a:rPr>
                <a:t>休日：日・祝</a:t>
              </a:r>
              <a:endParaRPr sz="1416" dirty="0">
                <a:latin typeface="游ゴシック" panose="020B0400000000000000" pitchFamily="50" charset="-128"/>
                <a:ea typeface="游ゴシック" panose="020B0400000000000000" pitchFamily="50" charset="-128"/>
                <a:cs typeface="BIZ UDPGothic"/>
                <a:sym typeface="BIZ UDPGothic"/>
              </a:endParaRPr>
            </a:p>
            <a:p>
              <a:pPr>
                <a:lnSpc>
                  <a:spcPct val="115000"/>
                </a:lnSpc>
                <a:buClr>
                  <a:schemeClr val="dk1"/>
                </a:buClr>
                <a:buSzPts val="800"/>
              </a:pPr>
              <a:r>
                <a:rPr lang="ja" altLang="en-US" sz="1416" dirty="0">
                  <a:latin typeface="游ゴシック" panose="020B0400000000000000" pitchFamily="50" charset="-128"/>
                  <a:ea typeface="游ゴシック" panose="020B0400000000000000" pitchFamily="50" charset="-128"/>
                  <a:cs typeface="BIZ UDPGothic"/>
                  <a:sym typeface="BIZ UDPGothic"/>
                </a:rPr>
                <a:t>医薬品の購入または譲り受けの申し込みを受理する時間は上記営業時間とする</a:t>
              </a:r>
              <a:endParaRPr sz="1416" dirty="0">
                <a:latin typeface="游ゴシック" panose="020B0400000000000000" pitchFamily="50" charset="-128"/>
                <a:ea typeface="游ゴシック" panose="020B0400000000000000" pitchFamily="50" charset="-128"/>
                <a:cs typeface="BIZ UDPGothic"/>
                <a:sym typeface="BIZ UDPGothic"/>
              </a:endParaRPr>
            </a:p>
            <a:p>
              <a:pPr marR="4537">
                <a:lnSpc>
                  <a:spcPct val="115000"/>
                </a:lnSpc>
                <a:spcBef>
                  <a:spcPts val="1287"/>
                </a:spcBef>
                <a:buClr>
                  <a:schemeClr val="dk1"/>
                </a:buClr>
                <a:buSzPts val="1100"/>
              </a:pPr>
              <a:r>
                <a:rPr lang="ja" altLang="en-US" sz="1416" b="1" dirty="0">
                  <a:highlight>
                    <a:schemeClr val="lt1"/>
                  </a:highlight>
                  <a:latin typeface="游ゴシック" panose="020B0400000000000000" pitchFamily="50" charset="-128"/>
                  <a:ea typeface="游ゴシック" panose="020B0400000000000000" pitchFamily="50" charset="-128"/>
                  <a:cs typeface="BIZ UDPGothic"/>
                  <a:sym typeface="BIZ UDPGothic"/>
                </a:rPr>
                <a:t>営業時間外の相談時間</a:t>
              </a:r>
              <a:endParaRPr sz="1416" b="1" dirty="0">
                <a:highlight>
                  <a:schemeClr val="lt1"/>
                </a:highlight>
                <a:latin typeface="游ゴシック" panose="020B0400000000000000" pitchFamily="50" charset="-128"/>
                <a:ea typeface="游ゴシック" panose="020B0400000000000000" pitchFamily="50" charset="-128"/>
                <a:cs typeface="BIZ UDPGothic"/>
                <a:sym typeface="BIZ UDPGothic"/>
              </a:endParaRPr>
            </a:p>
            <a:p>
              <a:pPr marR="4537">
                <a:lnSpc>
                  <a:spcPct val="115000"/>
                </a:lnSpc>
                <a:buClr>
                  <a:schemeClr val="dk1"/>
                </a:buClr>
                <a:buSzPts val="1100"/>
              </a:pPr>
              <a:r>
                <a:rPr lang="ja" altLang="en-US" sz="1416" dirty="0">
                  <a:solidFill>
                    <a:srgbClr val="434343"/>
                  </a:solidFill>
                  <a:highlight>
                    <a:schemeClr val="lt1"/>
                  </a:highlight>
                  <a:latin typeface="游ゴシック" panose="020B0400000000000000" pitchFamily="50" charset="-128"/>
                  <a:ea typeface="游ゴシック" panose="020B0400000000000000" pitchFamily="50" charset="-128"/>
                  <a:cs typeface="BIZ UDPGothic"/>
                  <a:sym typeface="BIZ UDPGothic"/>
                </a:rPr>
                <a:t>携帯電話にて対応　</a:t>
              </a:r>
              <a:r>
                <a:rPr lang="en-US" altLang="ja-JP" sz="1416" dirty="0">
                  <a:solidFill>
                    <a:srgbClr val="434343"/>
                  </a:solidFill>
                  <a:highlight>
                    <a:schemeClr val="lt1"/>
                  </a:highlight>
                  <a:latin typeface="游ゴシック" panose="020B0400000000000000" pitchFamily="50" charset="-128"/>
                  <a:ea typeface="游ゴシック" panose="020B0400000000000000" pitchFamily="50" charset="-128"/>
                  <a:cs typeface="BIZ UDPGothic"/>
                  <a:sym typeface="BIZ UDPGothic"/>
                </a:rPr>
                <a:t>080-1208-1286</a:t>
              </a:r>
              <a:endParaRPr sz="1416" dirty="0">
                <a:latin typeface="游ゴシック" panose="020B0400000000000000" pitchFamily="50" charset="-128"/>
                <a:ea typeface="游ゴシック" panose="020B0400000000000000" pitchFamily="50" charset="-128"/>
                <a:cs typeface="M PLUS 1p"/>
                <a:sym typeface="M PLUS 1p"/>
              </a:endParaRPr>
            </a:p>
            <a:p>
              <a:pPr marR="4537" algn="ctr">
                <a:lnSpc>
                  <a:spcPct val="115000"/>
                </a:lnSpc>
              </a:pPr>
              <a:endParaRPr sz="1545" b="1" dirty="0">
                <a:solidFill>
                  <a:srgbClr val="434343"/>
                </a:solidFill>
                <a:latin typeface="游ゴシック" panose="020B0400000000000000" pitchFamily="50" charset="-128"/>
                <a:ea typeface="游ゴシック" panose="020B0400000000000000" pitchFamily="50" charset="-128"/>
                <a:cs typeface="M PLUS 1p"/>
                <a:sym typeface="M PLUS 1p"/>
              </a:endParaRPr>
            </a:p>
            <a:p>
              <a:pPr marR="4537" algn="ctr">
                <a:lnSpc>
                  <a:spcPct val="115000"/>
                </a:lnSpc>
              </a:pPr>
              <a:endParaRPr sz="1545" dirty="0">
                <a:solidFill>
                  <a:schemeClr val="dk1"/>
                </a:solidFill>
                <a:highlight>
                  <a:schemeClr val="lt1"/>
                </a:highlight>
                <a:latin typeface="游ゴシック" panose="020B0400000000000000" pitchFamily="50" charset="-128"/>
                <a:ea typeface="游ゴシック" panose="020B0400000000000000" pitchFamily="50" charset="-128"/>
                <a:cs typeface="M PLUS 1p"/>
                <a:sym typeface="M PLUS 1p"/>
              </a:endParaRPr>
            </a:p>
            <a:p>
              <a:endParaRPr sz="2317" dirty="0">
                <a:latin typeface="游ゴシック" panose="020B0400000000000000" pitchFamily="50" charset="-128"/>
                <a:ea typeface="游ゴシック" panose="020B0400000000000000" pitchFamily="50" charset="-128"/>
              </a:endParaRPr>
            </a:p>
          </p:txBody>
        </p:sp>
      </p:grpSp>
      <p:grpSp>
        <p:nvGrpSpPr>
          <p:cNvPr id="73" name="Google Shape;73;p14"/>
          <p:cNvGrpSpPr/>
          <p:nvPr/>
        </p:nvGrpSpPr>
        <p:grpSpPr>
          <a:xfrm>
            <a:off x="1590375" y="4248168"/>
            <a:ext cx="2051530" cy="2118098"/>
            <a:chOff x="364625" y="2621177"/>
            <a:chExt cx="1650000" cy="1645448"/>
          </a:xfrm>
        </p:grpSpPr>
        <p:pic>
          <p:nvPicPr>
            <p:cNvPr id="74" name="Google Shape;74;p14"/>
            <p:cNvPicPr preferRelativeResize="0"/>
            <p:nvPr/>
          </p:nvPicPr>
          <p:blipFill>
            <a:blip r:embed="rId6">
              <a:alphaModFix/>
            </a:blip>
            <a:stretch>
              <a:fillRect/>
            </a:stretch>
          </p:blipFill>
          <p:spPr>
            <a:xfrm>
              <a:off x="465025" y="2621177"/>
              <a:ext cx="446602" cy="427272"/>
            </a:xfrm>
            <a:prstGeom prst="rect">
              <a:avLst/>
            </a:prstGeom>
            <a:noFill/>
            <a:ln>
              <a:noFill/>
            </a:ln>
          </p:spPr>
        </p:pic>
        <p:sp>
          <p:nvSpPr>
            <p:cNvPr id="75" name="Google Shape;75;p14"/>
            <p:cNvSpPr txBox="1"/>
            <p:nvPr/>
          </p:nvSpPr>
          <p:spPr>
            <a:xfrm>
              <a:off x="364625" y="3026125"/>
              <a:ext cx="1650000" cy="1240500"/>
            </a:xfrm>
            <a:prstGeom prst="rect">
              <a:avLst/>
            </a:prstGeom>
            <a:noFill/>
            <a:ln>
              <a:noFill/>
            </a:ln>
          </p:spPr>
          <p:txBody>
            <a:bodyPr spcFirstLastPara="1" wrap="square" lIns="117687" tIns="117687" rIns="117687" bIns="117687" anchor="t" anchorCtr="0">
              <a:noAutofit/>
            </a:bodyPr>
            <a:lstStyle/>
            <a:p>
              <a:pPr marR="4537">
                <a:lnSpc>
                  <a:spcPct val="115000"/>
                </a:lnSpc>
                <a:buClr>
                  <a:srgbClr val="000000"/>
                </a:buClr>
                <a:buSzPts val="1100"/>
              </a:pPr>
              <a:r>
                <a:rPr lang="ja" altLang="en-US" sz="1416" b="1" dirty="0">
                  <a:latin typeface="游ゴシック" panose="020B0400000000000000" pitchFamily="50" charset="-128"/>
                  <a:ea typeface="游ゴシック" panose="020B0400000000000000" pitchFamily="50" charset="-128"/>
                  <a:cs typeface="BIZ UDPGothic"/>
                  <a:sym typeface="BIZ UDPGothic"/>
                </a:rPr>
                <a:t>取り扱う一般用医薬品</a:t>
              </a:r>
              <a:endParaRPr sz="1416" b="1" dirty="0">
                <a:latin typeface="游ゴシック" panose="020B0400000000000000" pitchFamily="50" charset="-128"/>
                <a:ea typeface="游ゴシック" panose="020B0400000000000000" pitchFamily="50" charset="-128"/>
                <a:cs typeface="BIZ UDPGothic"/>
                <a:sym typeface="BIZ UDPGothic"/>
              </a:endParaRPr>
            </a:p>
            <a:p>
              <a:pPr marR="4537">
                <a:lnSpc>
                  <a:spcPct val="115000"/>
                </a:lnSpc>
                <a:buClr>
                  <a:srgbClr val="000000"/>
                </a:buClr>
                <a:buSzPts val="1100"/>
              </a:pPr>
              <a:r>
                <a:rPr lang="ja" altLang="en-US" sz="1416" dirty="0">
                  <a:latin typeface="游ゴシック" panose="020B0400000000000000" pitchFamily="50" charset="-128"/>
                  <a:ea typeface="游ゴシック" panose="020B0400000000000000" pitchFamily="50" charset="-128"/>
                  <a:cs typeface="BIZ UDPGothic"/>
                  <a:sym typeface="BIZ UDPGothic"/>
                </a:rPr>
                <a:t>要指導医薬品</a:t>
              </a:r>
              <a:endParaRPr sz="1416" dirty="0">
                <a:latin typeface="游ゴシック" panose="020B0400000000000000" pitchFamily="50" charset="-128"/>
                <a:ea typeface="游ゴシック" panose="020B0400000000000000" pitchFamily="50" charset="-128"/>
                <a:cs typeface="BIZ UDPGothic"/>
                <a:sym typeface="BIZ UDPGothic"/>
              </a:endParaRPr>
            </a:p>
            <a:p>
              <a:pPr>
                <a:lnSpc>
                  <a:spcPct val="115000"/>
                </a:lnSpc>
                <a:buClr>
                  <a:srgbClr val="000000"/>
                </a:buClr>
                <a:buSzPts val="1200"/>
              </a:pPr>
              <a:r>
                <a:rPr lang="ja" altLang="en-US" sz="1416" dirty="0">
                  <a:latin typeface="游ゴシック" panose="020B0400000000000000" pitchFamily="50" charset="-128"/>
                  <a:ea typeface="游ゴシック" panose="020B0400000000000000" pitchFamily="50" charset="-128"/>
                  <a:cs typeface="BIZ UDPGothic"/>
                  <a:sym typeface="BIZ UDPGothic"/>
                </a:rPr>
                <a:t>第一類医薬品</a:t>
              </a:r>
              <a:endParaRPr sz="1416" dirty="0">
                <a:latin typeface="游ゴシック" panose="020B0400000000000000" pitchFamily="50" charset="-128"/>
                <a:ea typeface="游ゴシック" panose="020B0400000000000000" pitchFamily="50" charset="-128"/>
                <a:cs typeface="BIZ UDPGothic"/>
                <a:sym typeface="BIZ UDPGothic"/>
              </a:endParaRPr>
            </a:p>
            <a:p>
              <a:pPr>
                <a:lnSpc>
                  <a:spcPct val="115000"/>
                </a:lnSpc>
                <a:buClr>
                  <a:srgbClr val="000000"/>
                </a:buClr>
                <a:buSzPts val="1200"/>
              </a:pPr>
              <a:r>
                <a:rPr lang="ja" altLang="en-US" sz="1416" dirty="0">
                  <a:latin typeface="游ゴシック" panose="020B0400000000000000" pitchFamily="50" charset="-128"/>
                  <a:ea typeface="游ゴシック" panose="020B0400000000000000" pitchFamily="50" charset="-128"/>
                  <a:cs typeface="BIZ UDPGothic"/>
                  <a:sym typeface="BIZ UDPGothic"/>
                </a:rPr>
                <a:t>指定第二類医薬品</a:t>
              </a:r>
              <a:endParaRPr sz="1416" dirty="0">
                <a:latin typeface="游ゴシック" panose="020B0400000000000000" pitchFamily="50" charset="-128"/>
                <a:ea typeface="游ゴシック" panose="020B0400000000000000" pitchFamily="50" charset="-128"/>
                <a:cs typeface="BIZ UDPGothic"/>
                <a:sym typeface="BIZ UDPGothic"/>
              </a:endParaRPr>
            </a:p>
            <a:p>
              <a:pPr>
                <a:lnSpc>
                  <a:spcPct val="115000"/>
                </a:lnSpc>
                <a:buClr>
                  <a:srgbClr val="000000"/>
                </a:buClr>
                <a:buSzPts val="1200"/>
              </a:pPr>
              <a:r>
                <a:rPr lang="ja" altLang="en-US" sz="1416" dirty="0">
                  <a:latin typeface="游ゴシック" panose="020B0400000000000000" pitchFamily="50" charset="-128"/>
                  <a:ea typeface="游ゴシック" panose="020B0400000000000000" pitchFamily="50" charset="-128"/>
                  <a:cs typeface="BIZ UDPGothic"/>
                  <a:sym typeface="BIZ UDPGothic"/>
                </a:rPr>
                <a:t>第二類医薬品</a:t>
              </a:r>
              <a:endParaRPr sz="1416" dirty="0">
                <a:latin typeface="游ゴシック" panose="020B0400000000000000" pitchFamily="50" charset="-128"/>
                <a:ea typeface="游ゴシック" panose="020B0400000000000000" pitchFamily="50" charset="-128"/>
                <a:cs typeface="BIZ UDPGothic"/>
                <a:sym typeface="BIZ UDPGothic"/>
              </a:endParaRPr>
            </a:p>
            <a:p>
              <a:pPr>
                <a:lnSpc>
                  <a:spcPct val="115000"/>
                </a:lnSpc>
                <a:buClr>
                  <a:srgbClr val="000000"/>
                </a:buClr>
                <a:buSzPts val="1200"/>
              </a:pPr>
              <a:r>
                <a:rPr lang="ja" altLang="en-US" sz="1416" dirty="0">
                  <a:latin typeface="游ゴシック" panose="020B0400000000000000" pitchFamily="50" charset="-128"/>
                  <a:ea typeface="游ゴシック" panose="020B0400000000000000" pitchFamily="50" charset="-128"/>
                  <a:cs typeface="BIZ UDPGothic"/>
                  <a:sym typeface="BIZ UDPGothic"/>
                </a:rPr>
                <a:t>第三類医薬品</a:t>
              </a:r>
              <a:endParaRPr sz="1416" dirty="0">
                <a:latin typeface="游ゴシック" panose="020B0400000000000000" pitchFamily="50" charset="-128"/>
                <a:ea typeface="游ゴシック" panose="020B0400000000000000" pitchFamily="50" charset="-128"/>
                <a:cs typeface="BIZ UDPGothic"/>
                <a:sym typeface="BIZ UDPGothic"/>
              </a:endParaRPr>
            </a:p>
          </p:txBody>
        </p:sp>
      </p:grpSp>
      <p:grpSp>
        <p:nvGrpSpPr>
          <p:cNvPr id="76" name="Google Shape;76;p14"/>
          <p:cNvGrpSpPr/>
          <p:nvPr/>
        </p:nvGrpSpPr>
        <p:grpSpPr>
          <a:xfrm>
            <a:off x="3673418" y="1046789"/>
            <a:ext cx="4030757" cy="5151402"/>
            <a:chOff x="4336599" y="813251"/>
            <a:chExt cx="3024827" cy="4001876"/>
          </a:xfrm>
        </p:grpSpPr>
        <p:pic>
          <p:nvPicPr>
            <p:cNvPr id="77" name="Google Shape;77;p14"/>
            <p:cNvPicPr preferRelativeResize="0"/>
            <p:nvPr/>
          </p:nvPicPr>
          <p:blipFill rotWithShape="1">
            <a:blip r:embed="rId7">
              <a:alphaModFix/>
            </a:blip>
            <a:srcRect b="18493"/>
            <a:stretch/>
          </p:blipFill>
          <p:spPr>
            <a:xfrm>
              <a:off x="4509127" y="813251"/>
              <a:ext cx="371900" cy="368099"/>
            </a:xfrm>
            <a:prstGeom prst="rect">
              <a:avLst/>
            </a:prstGeom>
            <a:noFill/>
            <a:ln>
              <a:noFill/>
            </a:ln>
          </p:spPr>
        </p:pic>
        <p:sp>
          <p:nvSpPr>
            <p:cNvPr id="78" name="Google Shape;78;p14"/>
            <p:cNvSpPr txBox="1"/>
            <p:nvPr/>
          </p:nvSpPr>
          <p:spPr>
            <a:xfrm>
              <a:off x="4336599" y="1140127"/>
              <a:ext cx="3024827" cy="3675000"/>
            </a:xfrm>
            <a:prstGeom prst="rect">
              <a:avLst/>
            </a:prstGeom>
            <a:noFill/>
            <a:ln>
              <a:noFill/>
            </a:ln>
          </p:spPr>
          <p:txBody>
            <a:bodyPr spcFirstLastPara="1" wrap="square" lIns="117687" tIns="117687" rIns="103076" bIns="117687" anchor="t" anchorCtr="0">
              <a:noAutofit/>
            </a:bodyPr>
            <a:lstStyle/>
            <a:p>
              <a:pPr marR="4537">
                <a:lnSpc>
                  <a:spcPct val="115000"/>
                </a:lnSpc>
                <a:buClr>
                  <a:schemeClr val="dk1"/>
                </a:buClr>
                <a:buSzPts val="1100"/>
              </a:pPr>
              <a:r>
                <a:rPr lang="ja" altLang="en-US" sz="1416" b="1" dirty="0">
                  <a:latin typeface="游ゴシック" panose="020B0400000000000000" pitchFamily="50" charset="-128"/>
                  <a:ea typeface="游ゴシック" panose="020B0400000000000000" pitchFamily="50" charset="-128"/>
                  <a:cs typeface="BIZ UDPGothic"/>
                  <a:sym typeface="BIZ UDPGothic"/>
                </a:rPr>
                <a:t>管理薬剤師</a:t>
              </a:r>
              <a:endParaRPr sz="1416" b="1" dirty="0">
                <a:latin typeface="游ゴシック" panose="020B0400000000000000" pitchFamily="50" charset="-128"/>
                <a:ea typeface="游ゴシック" panose="020B0400000000000000" pitchFamily="50" charset="-128"/>
                <a:cs typeface="BIZ UDPGothic"/>
                <a:sym typeface="BIZ UDPGothic"/>
              </a:endParaRPr>
            </a:p>
            <a:p>
              <a:pPr marR="4537">
                <a:lnSpc>
                  <a:spcPct val="115000"/>
                </a:lnSpc>
                <a:buClr>
                  <a:schemeClr val="dk1"/>
                </a:buClr>
                <a:buSzPts val="1100"/>
              </a:pPr>
              <a:r>
                <a:rPr lang="ja-JP" altLang="en-US" sz="1416">
                  <a:latin typeface="游ゴシック" panose="020B0400000000000000" pitchFamily="50" charset="-128"/>
                  <a:ea typeface="游ゴシック" panose="020B0400000000000000" pitchFamily="50" charset="-128"/>
                  <a:cs typeface="BIZ UDPGothic"/>
                  <a:sym typeface="BIZ UDPGothic"/>
                </a:rPr>
                <a:t>石田　洋介</a:t>
              </a:r>
              <a:endParaRPr sz="1416" dirty="0">
                <a:latin typeface="游ゴシック" panose="020B0400000000000000" pitchFamily="50" charset="-128"/>
                <a:ea typeface="游ゴシック" panose="020B0400000000000000" pitchFamily="50" charset="-128"/>
                <a:cs typeface="BIZ UDPGothic"/>
                <a:sym typeface="BIZ UDPGothic"/>
              </a:endParaRPr>
            </a:p>
            <a:p>
              <a:pPr marR="4537">
                <a:lnSpc>
                  <a:spcPct val="115000"/>
                </a:lnSpc>
                <a:spcBef>
                  <a:spcPts val="1287"/>
                </a:spcBef>
                <a:buClr>
                  <a:schemeClr val="dk1"/>
                </a:buClr>
                <a:buSzPts val="1100"/>
              </a:pPr>
              <a:r>
                <a:rPr lang="ja" altLang="en-US" sz="1416" b="1" dirty="0">
                  <a:latin typeface="游ゴシック" panose="020B0400000000000000" pitchFamily="50" charset="-128"/>
                  <a:ea typeface="游ゴシック" panose="020B0400000000000000" pitchFamily="50" charset="-128"/>
                  <a:cs typeface="BIZ UDPGothic"/>
                  <a:sym typeface="BIZ UDPGothic"/>
                </a:rPr>
                <a:t>勤務する薬剤師（保管・陳列・販売・情報提供・相談）</a:t>
              </a:r>
              <a:endParaRPr sz="1416" b="1" dirty="0">
                <a:latin typeface="游ゴシック" panose="020B0400000000000000" pitchFamily="50" charset="-128"/>
                <a:ea typeface="游ゴシック" panose="020B0400000000000000" pitchFamily="50" charset="-128"/>
                <a:cs typeface="BIZ UDPGothic"/>
                <a:sym typeface="BIZ UDPGothic"/>
              </a:endParaRPr>
            </a:p>
            <a:p>
              <a:pPr marR="4537">
                <a:lnSpc>
                  <a:spcPct val="115000"/>
                </a:lnSpc>
                <a:buClr>
                  <a:schemeClr val="dk1"/>
                </a:buClr>
                <a:buSzPts val="1100"/>
              </a:pPr>
              <a:r>
                <a:rPr lang="ja-JP" altLang="en-US" sz="1416">
                  <a:latin typeface="游ゴシック" panose="020B0400000000000000" pitchFamily="50" charset="-128"/>
                  <a:ea typeface="游ゴシック" panose="020B0400000000000000" pitchFamily="50" charset="-128"/>
                  <a:cs typeface="BIZ UDPGothic"/>
                  <a:sym typeface="BIZ UDPGothic"/>
                </a:rPr>
                <a:t>石田　菜央</a:t>
              </a:r>
              <a:r>
                <a:rPr lang="ja" altLang="en-US" sz="1416" dirty="0">
                  <a:latin typeface="游ゴシック" panose="020B0400000000000000" pitchFamily="50" charset="-128"/>
                  <a:ea typeface="游ゴシック" panose="020B0400000000000000" pitchFamily="50" charset="-128"/>
                  <a:cs typeface="BIZ UDPGothic"/>
                  <a:sym typeface="BIZ UDPGothic"/>
                </a:rPr>
                <a:t>　　</a:t>
              </a:r>
              <a:endParaRPr lang="en-US" altLang="ja" sz="1416" dirty="0">
                <a:latin typeface="游ゴシック" panose="020B0400000000000000" pitchFamily="50" charset="-128"/>
                <a:ea typeface="游ゴシック" panose="020B0400000000000000" pitchFamily="50" charset="-128"/>
                <a:cs typeface="BIZ UDPGothic"/>
                <a:sym typeface="BIZ UDPGothic"/>
              </a:endParaRPr>
            </a:p>
            <a:p>
              <a:pPr marR="4537">
                <a:lnSpc>
                  <a:spcPct val="115000"/>
                </a:lnSpc>
                <a:spcBef>
                  <a:spcPts val="1287"/>
                </a:spcBef>
                <a:buClr>
                  <a:schemeClr val="dk1"/>
                </a:buClr>
                <a:buSzPts val="1100"/>
              </a:pPr>
              <a:r>
                <a:rPr lang="ja" altLang="en-US" sz="1416" b="1" dirty="0">
                  <a:latin typeface="游ゴシック" panose="020B0400000000000000" pitchFamily="50" charset="-128"/>
                  <a:ea typeface="游ゴシック" panose="020B0400000000000000" pitchFamily="50" charset="-128"/>
                  <a:cs typeface="BIZ UDPGothic"/>
                  <a:sym typeface="BIZ UDPGothic"/>
                </a:rPr>
                <a:t>薬剤師</a:t>
              </a:r>
              <a:endParaRPr sz="1416" b="1" dirty="0">
                <a:latin typeface="游ゴシック" panose="020B0400000000000000" pitchFamily="50" charset="-128"/>
                <a:ea typeface="游ゴシック" panose="020B0400000000000000" pitchFamily="50" charset="-128"/>
                <a:cs typeface="BIZ UDPGothic"/>
                <a:sym typeface="BIZ UDPGothic"/>
              </a:endParaRPr>
            </a:p>
            <a:p>
              <a:pPr marR="4537">
                <a:lnSpc>
                  <a:spcPct val="115000"/>
                </a:lnSpc>
                <a:buClr>
                  <a:schemeClr val="dk1"/>
                </a:buClr>
                <a:buSzPts val="1100"/>
              </a:pPr>
              <a:r>
                <a:rPr lang="ja-JP" altLang="en-US" sz="1287">
                  <a:latin typeface="游ゴシック" panose="020B0400000000000000" pitchFamily="50" charset="-128"/>
                  <a:ea typeface="游ゴシック" panose="020B0400000000000000" pitchFamily="50" charset="-128"/>
                  <a:cs typeface="BIZ UDPGothic"/>
                  <a:sym typeface="BIZ UDPGothic"/>
                </a:rPr>
                <a:t>スクラブ（ベージュ）</a:t>
              </a:r>
              <a:r>
                <a:rPr lang="ja" altLang="en-US" sz="1287" dirty="0">
                  <a:latin typeface="游ゴシック" panose="020B0400000000000000" pitchFamily="50" charset="-128"/>
                  <a:ea typeface="游ゴシック" panose="020B0400000000000000" pitchFamily="50" charset="-128"/>
                  <a:cs typeface="BIZ UDPGothic"/>
                  <a:sym typeface="BIZ UDPGothic"/>
                </a:rPr>
                <a:t>：名札に氏名及び「薬剤師」</a:t>
              </a:r>
              <a:endParaRPr sz="1287" dirty="0">
                <a:latin typeface="游ゴシック" panose="020B0400000000000000" pitchFamily="50" charset="-128"/>
                <a:ea typeface="游ゴシック" panose="020B0400000000000000" pitchFamily="50" charset="-128"/>
                <a:cs typeface="BIZ UDPGothic"/>
                <a:sym typeface="BIZ UDPGothic"/>
              </a:endParaRPr>
            </a:p>
            <a:p>
              <a:pPr marR="4537">
                <a:lnSpc>
                  <a:spcPct val="115000"/>
                </a:lnSpc>
                <a:spcBef>
                  <a:spcPts val="1287"/>
                </a:spcBef>
                <a:buClr>
                  <a:schemeClr val="dk1"/>
                </a:buClr>
                <a:buSzPts val="1100"/>
              </a:pPr>
              <a:r>
                <a:rPr lang="ja" altLang="en-US" sz="1416" b="1" dirty="0">
                  <a:latin typeface="游ゴシック" panose="020B0400000000000000" pitchFamily="50" charset="-128"/>
                  <a:ea typeface="游ゴシック" panose="020B0400000000000000" pitchFamily="50" charset="-128"/>
                  <a:cs typeface="BIZ UDPGothic"/>
                  <a:sym typeface="BIZ UDPGothic"/>
                </a:rPr>
                <a:t>その他の勤務者</a:t>
              </a:r>
              <a:endParaRPr sz="1416" b="1" dirty="0">
                <a:latin typeface="游ゴシック" panose="020B0400000000000000" pitchFamily="50" charset="-128"/>
                <a:ea typeface="游ゴシック" panose="020B0400000000000000" pitchFamily="50" charset="-128"/>
                <a:cs typeface="BIZ UDPGothic"/>
                <a:sym typeface="BIZ UDPGothic"/>
              </a:endParaRPr>
            </a:p>
            <a:p>
              <a:pPr marR="4537">
                <a:lnSpc>
                  <a:spcPct val="115000"/>
                </a:lnSpc>
                <a:buClr>
                  <a:schemeClr val="dk1"/>
                </a:buClr>
                <a:buSzPts val="1100"/>
              </a:pPr>
              <a:r>
                <a:rPr lang="ja-JP" altLang="en-US" sz="1416">
                  <a:latin typeface="游ゴシック" panose="020B0400000000000000" pitchFamily="50" charset="-128"/>
                  <a:ea typeface="游ゴシック" panose="020B0400000000000000" pitchFamily="50" charset="-128"/>
                  <a:cs typeface="BIZ UDPGothic"/>
                  <a:sym typeface="BIZ UDPGothic"/>
                </a:rPr>
                <a:t>スクラブ（パープル）</a:t>
              </a:r>
              <a:r>
                <a:rPr lang="ja" altLang="en-US" sz="1416" dirty="0">
                  <a:latin typeface="游ゴシック" panose="020B0400000000000000" pitchFamily="50" charset="-128"/>
                  <a:ea typeface="游ゴシック" panose="020B0400000000000000" pitchFamily="50" charset="-128"/>
                  <a:cs typeface="BIZ UDPGothic"/>
                  <a:sym typeface="BIZ UDPGothic"/>
                </a:rPr>
                <a:t>：名札に氏名</a:t>
              </a:r>
              <a:r>
                <a:rPr lang="ja-JP" altLang="en-US" sz="1416">
                  <a:latin typeface="游ゴシック" panose="020B0400000000000000" pitchFamily="50" charset="-128"/>
                  <a:ea typeface="游ゴシック" panose="020B0400000000000000" pitchFamily="50" charset="-128"/>
                  <a:cs typeface="BIZ UDPGothic"/>
                  <a:sym typeface="BIZ UDPGothic"/>
                </a:rPr>
                <a:t>及び「調剤事務」</a:t>
              </a:r>
              <a:endParaRPr sz="1416" dirty="0">
                <a:latin typeface="游ゴシック" panose="020B0400000000000000" pitchFamily="50" charset="-128"/>
                <a:ea typeface="游ゴシック" panose="020B0400000000000000" pitchFamily="50" charset="-128"/>
                <a:cs typeface="BIZ UDPGothic"/>
                <a:sym typeface="BIZ UDPGothic"/>
              </a:endParaRPr>
            </a:p>
            <a:p>
              <a:pPr marR="4537">
                <a:lnSpc>
                  <a:spcPct val="115000"/>
                </a:lnSpc>
                <a:buClr>
                  <a:schemeClr val="dk1"/>
                </a:buClr>
                <a:buSzPts val="1100"/>
              </a:pPr>
              <a:endParaRPr sz="1416" dirty="0">
                <a:latin typeface="游ゴシック" panose="020B0400000000000000" pitchFamily="50" charset="-128"/>
                <a:ea typeface="游ゴシック" panose="020B0400000000000000" pitchFamily="50" charset="-128"/>
                <a:cs typeface="BIZ UDPGothic"/>
                <a:sym typeface="BIZ UDPGothic"/>
              </a:endParaRPr>
            </a:p>
            <a:p>
              <a:pPr marR="4537">
                <a:lnSpc>
                  <a:spcPct val="115000"/>
                </a:lnSpc>
                <a:buClr>
                  <a:schemeClr val="dk1"/>
                </a:buClr>
                <a:buSzPts val="1100"/>
              </a:pPr>
              <a:endParaRPr sz="1416" dirty="0">
                <a:latin typeface="游ゴシック" panose="020B0400000000000000" pitchFamily="50" charset="-128"/>
                <a:ea typeface="游ゴシック" panose="020B0400000000000000" pitchFamily="50" charset="-128"/>
                <a:cs typeface="BIZ UDPGothic"/>
                <a:sym typeface="BIZ UDPGothic"/>
              </a:endParaRPr>
            </a:p>
            <a:p>
              <a:pPr marR="4537">
                <a:lnSpc>
                  <a:spcPct val="115000"/>
                </a:lnSpc>
                <a:buClr>
                  <a:schemeClr val="dk1"/>
                </a:buClr>
                <a:buSzPts val="1100"/>
              </a:pPr>
              <a:endParaRPr sz="1416" b="1" dirty="0">
                <a:latin typeface="游ゴシック" panose="020B0400000000000000" pitchFamily="50" charset="-128"/>
                <a:ea typeface="游ゴシック" panose="020B0400000000000000" pitchFamily="50" charset="-128"/>
                <a:cs typeface="BIZ UDPGothic"/>
                <a:sym typeface="BIZ UDPGothic"/>
              </a:endParaRPr>
            </a:p>
            <a:p>
              <a:pPr marR="4537">
                <a:lnSpc>
                  <a:spcPct val="115000"/>
                </a:lnSpc>
                <a:buClr>
                  <a:schemeClr val="dk1"/>
                </a:buClr>
                <a:buSzPts val="1100"/>
              </a:pPr>
              <a:endParaRPr sz="1416" b="1" dirty="0">
                <a:latin typeface="游ゴシック" panose="020B0400000000000000" pitchFamily="50" charset="-128"/>
                <a:ea typeface="游ゴシック" panose="020B0400000000000000" pitchFamily="50" charset="-128"/>
                <a:cs typeface="BIZ UDPGothic"/>
                <a:sym typeface="BIZ UDPGothic"/>
              </a:endParaRPr>
            </a:p>
            <a:p>
              <a:pPr>
                <a:lnSpc>
                  <a:spcPct val="115000"/>
                </a:lnSpc>
                <a:buClr>
                  <a:schemeClr val="dk1"/>
                </a:buClr>
                <a:buSzPts val="800"/>
              </a:pPr>
              <a:endParaRPr sz="1416" dirty="0">
                <a:latin typeface="游ゴシック" panose="020B0400000000000000" pitchFamily="50" charset="-128"/>
                <a:ea typeface="游ゴシック" panose="020B0400000000000000" pitchFamily="50" charset="-128"/>
                <a:cs typeface="M PLUS 1p"/>
                <a:sym typeface="M PLUS 1p"/>
              </a:endParaRPr>
            </a:p>
            <a:p>
              <a:pPr marR="4537" algn="ctr">
                <a:lnSpc>
                  <a:spcPct val="115000"/>
                </a:lnSpc>
              </a:pPr>
              <a:endParaRPr sz="1545" b="1" dirty="0">
                <a:solidFill>
                  <a:srgbClr val="434343"/>
                </a:solidFill>
                <a:latin typeface="游ゴシック" panose="020B0400000000000000" pitchFamily="50" charset="-128"/>
                <a:ea typeface="游ゴシック" panose="020B0400000000000000" pitchFamily="50" charset="-128"/>
                <a:cs typeface="M PLUS 1p"/>
                <a:sym typeface="M PLUS 1p"/>
              </a:endParaRPr>
            </a:p>
            <a:p>
              <a:pPr marR="4537" algn="ctr">
                <a:lnSpc>
                  <a:spcPct val="115000"/>
                </a:lnSpc>
              </a:pPr>
              <a:endParaRPr sz="1545" dirty="0">
                <a:solidFill>
                  <a:schemeClr val="dk1"/>
                </a:solidFill>
                <a:highlight>
                  <a:schemeClr val="lt1"/>
                </a:highlight>
                <a:latin typeface="游ゴシック" panose="020B0400000000000000" pitchFamily="50" charset="-128"/>
                <a:ea typeface="游ゴシック" panose="020B0400000000000000" pitchFamily="50" charset="-128"/>
                <a:cs typeface="M PLUS 1p"/>
                <a:sym typeface="M PLUS 1p"/>
              </a:endParaRPr>
            </a:p>
            <a:p>
              <a:endParaRPr sz="2317" dirty="0">
                <a:latin typeface="游ゴシック" panose="020B0400000000000000" pitchFamily="50" charset="-128"/>
                <a:ea typeface="游ゴシック" panose="020B0400000000000000" pitchFamily="50" charset="-128"/>
              </a:endParaRPr>
            </a:p>
          </p:txBody>
        </p:sp>
      </p:grpSp>
      <p:cxnSp>
        <p:nvCxnSpPr>
          <p:cNvPr id="79" name="Google Shape;79;p14"/>
          <p:cNvCxnSpPr/>
          <p:nvPr/>
        </p:nvCxnSpPr>
        <p:spPr>
          <a:xfrm>
            <a:off x="3641833" y="981059"/>
            <a:ext cx="0" cy="5385197"/>
          </a:xfrm>
          <a:prstGeom prst="straightConnector1">
            <a:avLst/>
          </a:prstGeom>
          <a:noFill/>
          <a:ln w="19050" cap="flat" cmpd="sng">
            <a:solidFill>
              <a:srgbClr val="D9D9D9"/>
            </a:solidFill>
            <a:prstDash val="solid"/>
            <a:round/>
            <a:headEnd type="none" w="med" len="med"/>
            <a:tailEnd type="none" w="med" len="med"/>
          </a:ln>
        </p:spPr>
      </p:cxnSp>
      <p:cxnSp>
        <p:nvCxnSpPr>
          <p:cNvPr id="80" name="Google Shape;80;p14"/>
          <p:cNvCxnSpPr/>
          <p:nvPr/>
        </p:nvCxnSpPr>
        <p:spPr>
          <a:xfrm>
            <a:off x="7704174" y="1046774"/>
            <a:ext cx="0" cy="5264710"/>
          </a:xfrm>
          <a:prstGeom prst="straightConnector1">
            <a:avLst/>
          </a:prstGeom>
          <a:noFill/>
          <a:ln w="19050" cap="flat" cmpd="sng">
            <a:solidFill>
              <a:srgbClr val="D9D9D9"/>
            </a:solidFill>
            <a:prstDash val="solid"/>
            <a:round/>
            <a:headEnd type="none" w="med" len="med"/>
            <a:tailEnd type="none" w="med" len="med"/>
          </a:ln>
        </p:spPr>
      </p:cxnSp>
      <p:cxnSp>
        <p:nvCxnSpPr>
          <p:cNvPr id="81" name="Google Shape;81;p14"/>
          <p:cNvCxnSpPr/>
          <p:nvPr/>
        </p:nvCxnSpPr>
        <p:spPr>
          <a:xfrm>
            <a:off x="1593646" y="1964242"/>
            <a:ext cx="1865607" cy="0"/>
          </a:xfrm>
          <a:prstGeom prst="straightConnector1">
            <a:avLst/>
          </a:prstGeom>
          <a:noFill/>
          <a:ln w="19050" cap="flat" cmpd="sng">
            <a:solidFill>
              <a:srgbClr val="D9D9D9"/>
            </a:solidFill>
            <a:prstDash val="solid"/>
            <a:round/>
            <a:headEnd type="none" w="med" len="med"/>
            <a:tailEnd type="none" w="med" len="med"/>
          </a:ln>
        </p:spPr>
      </p:cxnSp>
      <p:cxnSp>
        <p:nvCxnSpPr>
          <p:cNvPr id="82" name="Google Shape;82;p14"/>
          <p:cNvCxnSpPr/>
          <p:nvPr/>
        </p:nvCxnSpPr>
        <p:spPr>
          <a:xfrm>
            <a:off x="1603654" y="3896110"/>
            <a:ext cx="1865607" cy="0"/>
          </a:xfrm>
          <a:prstGeom prst="straightConnector1">
            <a:avLst/>
          </a:prstGeom>
          <a:noFill/>
          <a:ln w="19050" cap="flat" cmpd="sng">
            <a:solidFill>
              <a:srgbClr val="D9D9D9"/>
            </a:solidFill>
            <a:prstDash val="solid"/>
            <a:round/>
            <a:headEnd type="none" w="med" len="med"/>
            <a:tailEnd type="none" w="med" len="med"/>
          </a:ln>
        </p:spPr>
      </p:cxnSp>
      <p:sp>
        <p:nvSpPr>
          <p:cNvPr id="83" name="Google Shape;83;p14"/>
          <p:cNvSpPr txBox="1">
            <a:spLocks noGrp="1"/>
          </p:cNvSpPr>
          <p:nvPr>
            <p:ph type="title"/>
          </p:nvPr>
        </p:nvSpPr>
        <p:spPr>
          <a:xfrm>
            <a:off x="7876762" y="5225128"/>
            <a:ext cx="2759213" cy="1141144"/>
          </a:xfrm>
          <a:prstGeom prst="rect">
            <a:avLst/>
          </a:prstGeom>
          <a:noFill/>
          <a:ln>
            <a:noFill/>
          </a:ln>
        </p:spPr>
        <p:txBody>
          <a:bodyPr spcFirstLastPara="1" vert="horz" wrap="square" lIns="409119" tIns="83124" rIns="83124" bIns="83124" rtlCol="0" anchor="t" anchorCtr="0">
            <a:noAutofit/>
          </a:bodyPr>
          <a:lstStyle/>
          <a:p>
            <a:pPr>
              <a:lnSpc>
                <a:spcPct val="115000"/>
              </a:lnSpc>
              <a:buClr>
                <a:schemeClr val="dk1"/>
              </a:buClr>
              <a:buSzPts val="800"/>
            </a:pPr>
            <a:r>
              <a:rPr lang="ja" altLang="en-US" sz="1416" b="1" dirty="0">
                <a:solidFill>
                  <a:srgbClr val="000000"/>
                </a:solidFill>
                <a:highlight>
                  <a:srgbClr val="FFFFFF"/>
                </a:highlight>
                <a:latin typeface="游ゴシック" panose="020B0400000000000000" pitchFamily="50" charset="-128"/>
                <a:ea typeface="游ゴシック" panose="020B0400000000000000" pitchFamily="50" charset="-128"/>
                <a:cs typeface="BIZ UDPGothic"/>
                <a:sym typeface="BIZ UDPGothic"/>
              </a:rPr>
              <a:t>薬局の名称・許可番号・許可年月日・所在地・有効期間</a:t>
            </a:r>
            <a:endParaRPr sz="1416" b="1" dirty="0">
              <a:solidFill>
                <a:srgbClr val="000000"/>
              </a:solidFill>
              <a:latin typeface="游ゴシック" panose="020B0400000000000000" pitchFamily="50" charset="-128"/>
              <a:ea typeface="游ゴシック" panose="020B0400000000000000" pitchFamily="50" charset="-128"/>
              <a:cs typeface="BIZ UDPGothic"/>
              <a:sym typeface="BIZ UDPGothic"/>
            </a:endParaRPr>
          </a:p>
          <a:p>
            <a:pPr>
              <a:lnSpc>
                <a:spcPct val="115000"/>
              </a:lnSpc>
              <a:spcBef>
                <a:spcPts val="1287"/>
              </a:spcBef>
              <a:buClr>
                <a:schemeClr val="dk1"/>
              </a:buClr>
              <a:buSzPts val="800"/>
            </a:pPr>
            <a:r>
              <a:rPr lang="ja" altLang="en-US" sz="1416" dirty="0">
                <a:solidFill>
                  <a:srgbClr val="434343"/>
                </a:solidFill>
                <a:latin typeface="游ゴシック" panose="020B0400000000000000" pitchFamily="50" charset="-128"/>
                <a:ea typeface="游ゴシック" panose="020B0400000000000000" pitchFamily="50" charset="-128"/>
                <a:cs typeface="BIZ UDPGothic"/>
                <a:sym typeface="BIZ UDPGothic"/>
              </a:rPr>
              <a:t>薬局開設許可証（別掲）を参照</a:t>
            </a:r>
            <a:endParaRPr sz="1416" dirty="0">
              <a:solidFill>
                <a:srgbClr val="434343"/>
              </a:solidFill>
              <a:latin typeface="游ゴシック" panose="020B0400000000000000" pitchFamily="50" charset="-128"/>
              <a:ea typeface="游ゴシック" panose="020B0400000000000000" pitchFamily="50" charset="-128"/>
              <a:cs typeface="BIZ UDPGothic"/>
              <a:sym typeface="BIZ UDPGothic"/>
            </a:endParaRPr>
          </a:p>
        </p:txBody>
      </p:sp>
      <p:cxnSp>
        <p:nvCxnSpPr>
          <p:cNvPr id="84" name="Google Shape;84;p14"/>
          <p:cNvCxnSpPr/>
          <p:nvPr/>
        </p:nvCxnSpPr>
        <p:spPr>
          <a:xfrm>
            <a:off x="7876762" y="4523160"/>
            <a:ext cx="2596634" cy="0"/>
          </a:xfrm>
          <a:prstGeom prst="straightConnector1">
            <a:avLst/>
          </a:prstGeom>
          <a:noFill/>
          <a:ln w="19050" cap="flat" cmpd="sng">
            <a:solidFill>
              <a:srgbClr val="D9D9D9"/>
            </a:solidFill>
            <a:prstDash val="solid"/>
            <a:round/>
            <a:headEnd type="none" w="med" len="med"/>
            <a:tailEnd type="none" w="med" len="med"/>
          </a:ln>
        </p:spPr>
      </p:cxnSp>
      <p:pic>
        <p:nvPicPr>
          <p:cNvPr id="85" name="Google Shape;85;p14"/>
          <p:cNvPicPr preferRelativeResize="0"/>
          <p:nvPr/>
        </p:nvPicPr>
        <p:blipFill>
          <a:blip r:embed="rId8">
            <a:alphaModFix/>
          </a:blip>
          <a:stretch>
            <a:fillRect/>
          </a:stretch>
        </p:blipFill>
        <p:spPr>
          <a:xfrm>
            <a:off x="7876759" y="4724420"/>
            <a:ext cx="473836" cy="473836"/>
          </a:xfrm>
          <a:prstGeom prst="rect">
            <a:avLst/>
          </a:prstGeom>
          <a:noFill/>
          <a:ln>
            <a:noFill/>
          </a:ln>
        </p:spPr>
      </p:pic>
      <p:cxnSp>
        <p:nvCxnSpPr>
          <p:cNvPr id="86" name="Google Shape;86;p14"/>
          <p:cNvCxnSpPr/>
          <p:nvPr/>
        </p:nvCxnSpPr>
        <p:spPr>
          <a:xfrm rot="10800000" flipH="1">
            <a:off x="1462122" y="800378"/>
            <a:ext cx="9268176" cy="10041"/>
          </a:xfrm>
          <a:prstGeom prst="straightConnector1">
            <a:avLst/>
          </a:prstGeom>
          <a:noFill/>
          <a:ln w="28575" cap="flat" cmpd="sng">
            <a:solidFill>
              <a:srgbClr val="FF9900"/>
            </a:solidFill>
            <a:prstDash val="solid"/>
            <a:round/>
            <a:headEnd type="none" w="med" len="med"/>
            <a:tailEnd type="none" w="med" len="med"/>
          </a:ln>
        </p:spPr>
      </p:cxn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90"/>
        <p:cNvGrpSpPr/>
        <p:nvPr/>
      </p:nvGrpSpPr>
      <p:grpSpPr>
        <a:xfrm>
          <a:off x="0" y="0"/>
          <a:ext cx="0" cy="0"/>
          <a:chOff x="0" y="0"/>
          <a:chExt cx="0" cy="0"/>
        </a:xfrm>
      </p:grpSpPr>
      <p:sp>
        <p:nvSpPr>
          <p:cNvPr id="91" name="Google Shape;91;p15"/>
          <p:cNvSpPr txBox="1"/>
          <p:nvPr/>
        </p:nvSpPr>
        <p:spPr>
          <a:xfrm>
            <a:off x="1230326" y="86596"/>
            <a:ext cx="9731585" cy="607838"/>
          </a:xfrm>
          <a:prstGeom prst="rect">
            <a:avLst/>
          </a:prstGeom>
          <a:noFill/>
          <a:ln>
            <a:noFill/>
          </a:ln>
        </p:spPr>
        <p:txBody>
          <a:bodyPr spcFirstLastPara="1" wrap="square" lIns="83124" tIns="83124" rIns="83124" bIns="83124" anchor="ctr" anchorCtr="0">
            <a:noAutofit/>
          </a:bodyPr>
          <a:lstStyle/>
          <a:p>
            <a:pPr algn="ctr">
              <a:spcAft>
                <a:spcPts val="772"/>
              </a:spcAft>
              <a:buClr>
                <a:schemeClr val="dk1"/>
              </a:buClr>
              <a:buSzPts val="800"/>
            </a:pPr>
            <a:r>
              <a:rPr lang="ja" altLang="en-US" sz="3089" b="1" dirty="0">
                <a:solidFill>
                  <a:srgbClr val="000000"/>
                </a:solidFill>
                <a:latin typeface="游ゴシック" panose="020B0400000000000000" pitchFamily="50" charset="-128"/>
                <a:ea typeface="游ゴシック" panose="020B0400000000000000" pitchFamily="50" charset="-128"/>
                <a:cs typeface="BIZ UDPGothic"/>
                <a:sym typeface="BIZ UDPGothic"/>
              </a:rPr>
              <a:t>取り扱う一般用医薬品や副作用救済制度の案内です</a:t>
            </a:r>
            <a:endParaRPr sz="3089" b="1" dirty="0">
              <a:solidFill>
                <a:srgbClr val="000000"/>
              </a:solidFill>
              <a:latin typeface="游ゴシック" panose="020B0400000000000000" pitchFamily="50" charset="-128"/>
              <a:ea typeface="游ゴシック" panose="020B0400000000000000" pitchFamily="50" charset="-128"/>
              <a:cs typeface="BIZ UDPGothic"/>
              <a:sym typeface="BIZ UDPGothic"/>
            </a:endParaRPr>
          </a:p>
        </p:txBody>
      </p:sp>
      <p:sp>
        <p:nvSpPr>
          <p:cNvPr id="92" name="Google Shape;92;p15"/>
          <p:cNvSpPr/>
          <p:nvPr/>
        </p:nvSpPr>
        <p:spPr>
          <a:xfrm>
            <a:off x="1763254" y="940500"/>
            <a:ext cx="1558212" cy="1553192"/>
          </a:xfrm>
          <a:prstGeom prst="ellipse">
            <a:avLst/>
          </a:prstGeom>
          <a:solidFill>
            <a:srgbClr val="FF0000"/>
          </a:solidFill>
          <a:ln>
            <a:noFill/>
          </a:ln>
        </p:spPr>
        <p:txBody>
          <a:bodyPr spcFirstLastPara="1" wrap="square" lIns="83124" tIns="83124" rIns="83124" bIns="83124" anchor="ctr" anchorCtr="0">
            <a:noAutofit/>
          </a:bodyPr>
          <a:lstStyle/>
          <a:p>
            <a:pPr algn="ctr">
              <a:buClr>
                <a:srgbClr val="000000"/>
              </a:buClr>
              <a:buSzPts val="1700"/>
            </a:pPr>
            <a:r>
              <a:rPr lang="ja" altLang="en-US" sz="2317" b="1" dirty="0">
                <a:solidFill>
                  <a:srgbClr val="FFFFFF"/>
                </a:solidFill>
                <a:latin typeface="游ゴシック" panose="020B0400000000000000" pitchFamily="50" charset="-128"/>
                <a:ea typeface="游ゴシック" panose="020B0400000000000000" pitchFamily="50" charset="-128"/>
                <a:cs typeface="BIZ UDPGothic"/>
                <a:sym typeface="BIZ UDPGothic"/>
              </a:rPr>
              <a:t>要指導</a:t>
            </a:r>
            <a:endParaRPr sz="2317" b="1" dirty="0">
              <a:solidFill>
                <a:srgbClr val="FFFFFF"/>
              </a:solidFill>
              <a:latin typeface="游ゴシック" panose="020B0400000000000000" pitchFamily="50" charset="-128"/>
              <a:ea typeface="游ゴシック" panose="020B0400000000000000" pitchFamily="50" charset="-128"/>
              <a:cs typeface="BIZ UDPGothic"/>
              <a:sym typeface="BIZ UDPGothic"/>
            </a:endParaRPr>
          </a:p>
          <a:p>
            <a:pPr algn="ctr">
              <a:buClr>
                <a:srgbClr val="000000"/>
              </a:buClr>
              <a:buSzPts val="1000"/>
            </a:pPr>
            <a:r>
              <a:rPr lang="ja" altLang="en-US" sz="1416" b="1" dirty="0">
                <a:solidFill>
                  <a:srgbClr val="FFFFFF"/>
                </a:solidFill>
                <a:latin typeface="游ゴシック" panose="020B0400000000000000" pitchFamily="50" charset="-128"/>
                <a:ea typeface="游ゴシック" panose="020B0400000000000000" pitchFamily="50" charset="-128"/>
                <a:cs typeface="BIZ UDPGothic"/>
                <a:sym typeface="BIZ UDPGothic"/>
              </a:rPr>
              <a:t>医薬品</a:t>
            </a:r>
            <a:endParaRPr sz="1416" b="1" dirty="0">
              <a:solidFill>
                <a:srgbClr val="FFFFFF"/>
              </a:solidFill>
              <a:latin typeface="游ゴシック" panose="020B0400000000000000" pitchFamily="50" charset="-128"/>
              <a:ea typeface="游ゴシック" panose="020B0400000000000000" pitchFamily="50" charset="-128"/>
              <a:cs typeface="BIZ UDPGothic"/>
              <a:sym typeface="BIZ UDPGothic"/>
            </a:endParaRPr>
          </a:p>
        </p:txBody>
      </p:sp>
      <p:sp>
        <p:nvSpPr>
          <p:cNvPr id="93" name="Google Shape;93;p15"/>
          <p:cNvSpPr/>
          <p:nvPr/>
        </p:nvSpPr>
        <p:spPr>
          <a:xfrm>
            <a:off x="4059688" y="940484"/>
            <a:ext cx="1558212" cy="1553192"/>
          </a:xfrm>
          <a:prstGeom prst="ellipse">
            <a:avLst/>
          </a:prstGeom>
          <a:solidFill>
            <a:srgbClr val="FF9900"/>
          </a:solidFill>
          <a:ln>
            <a:noFill/>
          </a:ln>
        </p:spPr>
        <p:txBody>
          <a:bodyPr spcFirstLastPara="1" wrap="square" lIns="83124" tIns="83124" rIns="83124" bIns="83124" anchor="ctr" anchorCtr="0">
            <a:noAutofit/>
          </a:bodyPr>
          <a:lstStyle/>
          <a:p>
            <a:pPr algn="ctr">
              <a:buClr>
                <a:srgbClr val="000000"/>
              </a:buClr>
              <a:buSzPts val="1700"/>
            </a:pPr>
            <a:r>
              <a:rPr lang="ja" altLang="en-US" sz="2317" b="1" dirty="0">
                <a:solidFill>
                  <a:srgbClr val="FFFFFF"/>
                </a:solidFill>
                <a:latin typeface="游ゴシック" panose="020B0400000000000000" pitchFamily="50" charset="-128"/>
                <a:ea typeface="游ゴシック" panose="020B0400000000000000" pitchFamily="50" charset="-128"/>
                <a:cs typeface="BIZ UDPGothic"/>
                <a:sym typeface="BIZ UDPGothic"/>
              </a:rPr>
              <a:t>第</a:t>
            </a:r>
            <a:r>
              <a:rPr lang="en-US" altLang="ja" sz="2317" b="1" dirty="0">
                <a:solidFill>
                  <a:srgbClr val="FFFFFF"/>
                </a:solidFill>
                <a:latin typeface="游ゴシック" panose="020B0400000000000000" pitchFamily="50" charset="-128"/>
                <a:ea typeface="游ゴシック" panose="020B0400000000000000" pitchFamily="50" charset="-128"/>
                <a:cs typeface="BIZ UDPGothic"/>
                <a:sym typeface="BIZ UDPGothic"/>
              </a:rPr>
              <a:t>1</a:t>
            </a:r>
            <a:r>
              <a:rPr lang="ja" altLang="en-US" sz="2317" b="1" dirty="0">
                <a:solidFill>
                  <a:srgbClr val="FFFFFF"/>
                </a:solidFill>
                <a:latin typeface="游ゴシック" panose="020B0400000000000000" pitchFamily="50" charset="-128"/>
                <a:ea typeface="游ゴシック" panose="020B0400000000000000" pitchFamily="50" charset="-128"/>
                <a:cs typeface="BIZ UDPGothic"/>
                <a:sym typeface="BIZ UDPGothic"/>
              </a:rPr>
              <a:t>類</a:t>
            </a:r>
            <a:endParaRPr sz="2317" b="1" dirty="0">
              <a:solidFill>
                <a:srgbClr val="FFFFFF"/>
              </a:solidFill>
              <a:latin typeface="游ゴシック" panose="020B0400000000000000" pitchFamily="50" charset="-128"/>
              <a:ea typeface="游ゴシック" panose="020B0400000000000000" pitchFamily="50" charset="-128"/>
              <a:cs typeface="BIZ UDPGothic"/>
              <a:sym typeface="BIZ UDPGothic"/>
            </a:endParaRPr>
          </a:p>
          <a:p>
            <a:pPr algn="ctr">
              <a:buClr>
                <a:srgbClr val="000000"/>
              </a:buClr>
              <a:buSzPts val="1000"/>
            </a:pPr>
            <a:r>
              <a:rPr lang="ja" altLang="en-US" sz="1416" b="1" dirty="0">
                <a:solidFill>
                  <a:srgbClr val="FFFFFF"/>
                </a:solidFill>
                <a:latin typeface="游ゴシック" panose="020B0400000000000000" pitchFamily="50" charset="-128"/>
                <a:ea typeface="游ゴシック" panose="020B0400000000000000" pitchFamily="50" charset="-128"/>
                <a:cs typeface="BIZ UDPGothic"/>
                <a:sym typeface="BIZ UDPGothic"/>
              </a:rPr>
              <a:t>医薬品</a:t>
            </a:r>
            <a:endParaRPr sz="1158" b="1" dirty="0">
              <a:solidFill>
                <a:srgbClr val="FFFFFF"/>
              </a:solidFill>
              <a:latin typeface="游ゴシック" panose="020B0400000000000000" pitchFamily="50" charset="-128"/>
              <a:ea typeface="游ゴシック" panose="020B0400000000000000" pitchFamily="50" charset="-128"/>
              <a:cs typeface="BIZ UDPGothic"/>
              <a:sym typeface="BIZ UDPGothic"/>
            </a:endParaRPr>
          </a:p>
        </p:txBody>
      </p:sp>
      <p:sp>
        <p:nvSpPr>
          <p:cNvPr id="94" name="Google Shape;94;p15"/>
          <p:cNvSpPr/>
          <p:nvPr/>
        </p:nvSpPr>
        <p:spPr>
          <a:xfrm>
            <a:off x="6273320" y="940500"/>
            <a:ext cx="1558212" cy="1553192"/>
          </a:xfrm>
          <a:prstGeom prst="ellipse">
            <a:avLst/>
          </a:prstGeom>
          <a:solidFill>
            <a:schemeClr val="accent5"/>
          </a:solidFill>
          <a:ln>
            <a:noFill/>
          </a:ln>
        </p:spPr>
        <p:txBody>
          <a:bodyPr spcFirstLastPara="1" wrap="square" lIns="83124" tIns="83124" rIns="83124" bIns="83124" anchor="ctr" anchorCtr="0">
            <a:noAutofit/>
          </a:bodyPr>
          <a:lstStyle/>
          <a:p>
            <a:pPr algn="ctr">
              <a:buClr>
                <a:srgbClr val="000000"/>
              </a:buClr>
              <a:buSzPts val="1700"/>
            </a:pPr>
            <a:r>
              <a:rPr lang="ja" altLang="en-US" sz="2317" b="1" dirty="0">
                <a:solidFill>
                  <a:srgbClr val="FFFFFF"/>
                </a:solidFill>
                <a:latin typeface="游ゴシック" panose="020B0400000000000000" pitchFamily="50" charset="-128"/>
                <a:ea typeface="游ゴシック" panose="020B0400000000000000" pitchFamily="50" charset="-128"/>
                <a:cs typeface="BIZ UDPGothic"/>
                <a:sym typeface="BIZ UDPGothic"/>
              </a:rPr>
              <a:t>第</a:t>
            </a:r>
            <a:r>
              <a:rPr lang="en-US" altLang="ja" sz="2317" b="1" dirty="0">
                <a:solidFill>
                  <a:srgbClr val="FFFFFF"/>
                </a:solidFill>
                <a:latin typeface="游ゴシック" panose="020B0400000000000000" pitchFamily="50" charset="-128"/>
                <a:ea typeface="游ゴシック" panose="020B0400000000000000" pitchFamily="50" charset="-128"/>
                <a:cs typeface="BIZ UDPGothic"/>
                <a:sym typeface="BIZ UDPGothic"/>
              </a:rPr>
              <a:t>2</a:t>
            </a:r>
            <a:r>
              <a:rPr lang="ja" altLang="en-US" sz="2317" b="1" dirty="0">
                <a:solidFill>
                  <a:srgbClr val="FFFFFF"/>
                </a:solidFill>
                <a:latin typeface="游ゴシック" panose="020B0400000000000000" pitchFamily="50" charset="-128"/>
                <a:ea typeface="游ゴシック" panose="020B0400000000000000" pitchFamily="50" charset="-128"/>
                <a:cs typeface="BIZ UDPGothic"/>
                <a:sym typeface="BIZ UDPGothic"/>
              </a:rPr>
              <a:t>類</a:t>
            </a:r>
            <a:endParaRPr sz="2317" b="1" dirty="0">
              <a:solidFill>
                <a:srgbClr val="FFFFFF"/>
              </a:solidFill>
              <a:latin typeface="游ゴシック" panose="020B0400000000000000" pitchFamily="50" charset="-128"/>
              <a:ea typeface="游ゴシック" panose="020B0400000000000000" pitchFamily="50" charset="-128"/>
              <a:cs typeface="BIZ UDPGothic"/>
              <a:sym typeface="BIZ UDPGothic"/>
            </a:endParaRPr>
          </a:p>
          <a:p>
            <a:pPr algn="ctr">
              <a:buClr>
                <a:srgbClr val="000000"/>
              </a:buClr>
              <a:buSzPts val="1000"/>
            </a:pPr>
            <a:r>
              <a:rPr lang="ja" altLang="en-US" sz="1416" b="1" dirty="0">
                <a:solidFill>
                  <a:srgbClr val="FFFFFF"/>
                </a:solidFill>
                <a:latin typeface="游ゴシック" panose="020B0400000000000000" pitchFamily="50" charset="-128"/>
                <a:ea typeface="游ゴシック" panose="020B0400000000000000" pitchFamily="50" charset="-128"/>
                <a:cs typeface="BIZ UDPGothic"/>
                <a:sym typeface="BIZ UDPGothic"/>
              </a:rPr>
              <a:t>医薬品</a:t>
            </a:r>
            <a:endParaRPr sz="1416" b="1" dirty="0">
              <a:solidFill>
                <a:srgbClr val="FFFFFF"/>
              </a:solidFill>
              <a:latin typeface="游ゴシック" panose="020B0400000000000000" pitchFamily="50" charset="-128"/>
              <a:ea typeface="游ゴシック" panose="020B0400000000000000" pitchFamily="50" charset="-128"/>
              <a:cs typeface="BIZ UDPGothic"/>
              <a:sym typeface="BIZ UDPGothic"/>
            </a:endParaRPr>
          </a:p>
        </p:txBody>
      </p:sp>
      <p:sp>
        <p:nvSpPr>
          <p:cNvPr id="95" name="Google Shape;95;p15"/>
          <p:cNvSpPr/>
          <p:nvPr/>
        </p:nvSpPr>
        <p:spPr>
          <a:xfrm>
            <a:off x="8959305" y="940484"/>
            <a:ext cx="1558212" cy="1553192"/>
          </a:xfrm>
          <a:prstGeom prst="ellipse">
            <a:avLst/>
          </a:prstGeom>
          <a:solidFill>
            <a:srgbClr val="6AA84F"/>
          </a:solidFill>
          <a:ln>
            <a:noFill/>
          </a:ln>
        </p:spPr>
        <p:txBody>
          <a:bodyPr spcFirstLastPara="1" wrap="square" lIns="83124" tIns="83124" rIns="83124" bIns="83124" anchor="ctr" anchorCtr="0">
            <a:noAutofit/>
          </a:bodyPr>
          <a:lstStyle/>
          <a:p>
            <a:pPr algn="ctr">
              <a:buClr>
                <a:srgbClr val="000000"/>
              </a:buClr>
              <a:buSzPts val="1700"/>
            </a:pPr>
            <a:r>
              <a:rPr lang="ja" altLang="en-US" sz="2317" b="1" dirty="0">
                <a:solidFill>
                  <a:srgbClr val="FFFFFF"/>
                </a:solidFill>
                <a:latin typeface="游ゴシック" panose="020B0400000000000000" pitchFamily="50" charset="-128"/>
                <a:ea typeface="游ゴシック" panose="020B0400000000000000" pitchFamily="50" charset="-128"/>
                <a:cs typeface="BIZ UDPGothic"/>
                <a:sym typeface="BIZ UDPGothic"/>
              </a:rPr>
              <a:t>第</a:t>
            </a:r>
            <a:r>
              <a:rPr lang="en-US" altLang="ja" sz="2317" b="1" dirty="0">
                <a:solidFill>
                  <a:srgbClr val="FFFFFF"/>
                </a:solidFill>
                <a:latin typeface="游ゴシック" panose="020B0400000000000000" pitchFamily="50" charset="-128"/>
                <a:ea typeface="游ゴシック" panose="020B0400000000000000" pitchFamily="50" charset="-128"/>
                <a:cs typeface="BIZ UDPGothic"/>
                <a:sym typeface="BIZ UDPGothic"/>
              </a:rPr>
              <a:t>3</a:t>
            </a:r>
            <a:r>
              <a:rPr lang="ja" altLang="en-US" sz="2317" b="1" dirty="0">
                <a:solidFill>
                  <a:srgbClr val="FFFFFF"/>
                </a:solidFill>
                <a:latin typeface="游ゴシック" panose="020B0400000000000000" pitchFamily="50" charset="-128"/>
                <a:ea typeface="游ゴシック" panose="020B0400000000000000" pitchFamily="50" charset="-128"/>
                <a:cs typeface="BIZ UDPGothic"/>
                <a:sym typeface="BIZ UDPGothic"/>
              </a:rPr>
              <a:t>類</a:t>
            </a:r>
            <a:endParaRPr sz="2317" b="1" dirty="0">
              <a:solidFill>
                <a:srgbClr val="FFFFFF"/>
              </a:solidFill>
              <a:latin typeface="游ゴシック" panose="020B0400000000000000" pitchFamily="50" charset="-128"/>
              <a:ea typeface="游ゴシック" panose="020B0400000000000000" pitchFamily="50" charset="-128"/>
              <a:cs typeface="BIZ UDPGothic"/>
              <a:sym typeface="BIZ UDPGothic"/>
            </a:endParaRPr>
          </a:p>
          <a:p>
            <a:pPr algn="ctr">
              <a:buClr>
                <a:srgbClr val="000000"/>
              </a:buClr>
              <a:buSzPts val="1000"/>
            </a:pPr>
            <a:r>
              <a:rPr lang="ja" altLang="en-US" sz="1416" b="1" dirty="0">
                <a:solidFill>
                  <a:srgbClr val="FFFFFF"/>
                </a:solidFill>
                <a:latin typeface="游ゴシック" panose="020B0400000000000000" pitchFamily="50" charset="-128"/>
                <a:ea typeface="游ゴシック" panose="020B0400000000000000" pitchFamily="50" charset="-128"/>
                <a:cs typeface="BIZ UDPGothic"/>
                <a:sym typeface="BIZ UDPGothic"/>
              </a:rPr>
              <a:t>医薬品</a:t>
            </a:r>
            <a:endParaRPr sz="1416" b="1" dirty="0">
              <a:solidFill>
                <a:srgbClr val="FFFFFF"/>
              </a:solidFill>
              <a:latin typeface="游ゴシック" panose="020B0400000000000000" pitchFamily="50" charset="-128"/>
              <a:ea typeface="游ゴシック" panose="020B0400000000000000" pitchFamily="50" charset="-128"/>
              <a:cs typeface="BIZ UDPGothic"/>
              <a:sym typeface="BIZ UDPGothic"/>
            </a:endParaRPr>
          </a:p>
        </p:txBody>
      </p:sp>
      <p:sp>
        <p:nvSpPr>
          <p:cNvPr id="96" name="Google Shape;96;p15"/>
          <p:cNvSpPr txBox="1"/>
          <p:nvPr/>
        </p:nvSpPr>
        <p:spPr>
          <a:xfrm>
            <a:off x="1557989" y="2500026"/>
            <a:ext cx="2134384" cy="2191538"/>
          </a:xfrm>
          <a:prstGeom prst="rect">
            <a:avLst/>
          </a:prstGeom>
          <a:noFill/>
          <a:ln>
            <a:noFill/>
          </a:ln>
        </p:spPr>
        <p:txBody>
          <a:bodyPr spcFirstLastPara="1" wrap="square" lIns="83124" tIns="83124" rIns="83124" bIns="83124" anchor="t" anchorCtr="0">
            <a:noAutofit/>
          </a:bodyPr>
          <a:lstStyle/>
          <a:p>
            <a:pPr>
              <a:lnSpc>
                <a:spcPct val="115000"/>
              </a:lnSpc>
              <a:spcBef>
                <a:spcPts val="515"/>
              </a:spcBef>
              <a:buClr>
                <a:srgbClr val="000000"/>
              </a:buClr>
              <a:buSzPts val="800"/>
            </a:pPr>
            <a:r>
              <a:rPr lang="ja" altLang="en-US" sz="1287" dirty="0">
                <a:latin typeface="游ゴシック" panose="020B0400000000000000" pitchFamily="50" charset="-128"/>
                <a:ea typeface="游ゴシック" panose="020B0400000000000000" pitchFamily="50" charset="-128"/>
                <a:cs typeface="BIZ UDPGothic"/>
                <a:sym typeface="BIZ UDPGothic"/>
              </a:rPr>
              <a:t>医療用から市販用に変わった、特に注意が必要な医薬品です。</a:t>
            </a:r>
            <a:endParaRPr sz="1287" dirty="0">
              <a:latin typeface="游ゴシック" panose="020B0400000000000000" pitchFamily="50" charset="-128"/>
              <a:ea typeface="游ゴシック" panose="020B0400000000000000" pitchFamily="50" charset="-128"/>
              <a:cs typeface="BIZ UDPGothic"/>
              <a:sym typeface="BIZ UDPGothic"/>
            </a:endParaRPr>
          </a:p>
          <a:p>
            <a:pPr>
              <a:lnSpc>
                <a:spcPct val="115000"/>
              </a:lnSpc>
              <a:spcBef>
                <a:spcPts val="515"/>
              </a:spcBef>
              <a:buClr>
                <a:srgbClr val="000000"/>
              </a:buClr>
              <a:buSzPts val="800"/>
            </a:pPr>
            <a:r>
              <a:rPr lang="ja" altLang="en-US" sz="1287" b="1" dirty="0">
                <a:solidFill>
                  <a:srgbClr val="FF0000"/>
                </a:solidFill>
                <a:latin typeface="游ゴシック" panose="020B0400000000000000" pitchFamily="50" charset="-128"/>
                <a:ea typeface="游ゴシック" panose="020B0400000000000000" pitchFamily="50" charset="-128"/>
                <a:cs typeface="BIZ UDPGothic"/>
                <a:sym typeface="BIZ UDPGothic"/>
              </a:rPr>
              <a:t>薬剤師</a:t>
            </a:r>
            <a:r>
              <a:rPr lang="ja" altLang="en-US" sz="1287" dirty="0">
                <a:latin typeface="游ゴシック" panose="020B0400000000000000" pitchFamily="50" charset="-128"/>
                <a:ea typeface="游ゴシック" panose="020B0400000000000000" pitchFamily="50" charset="-128"/>
                <a:cs typeface="BIZ UDPGothic"/>
                <a:sym typeface="BIZ UDPGothic"/>
              </a:rPr>
              <a:t>が使用方法や注意点を書面で説明し、対面販売を行います。</a:t>
            </a:r>
            <a:endParaRPr sz="1287" dirty="0">
              <a:solidFill>
                <a:srgbClr val="000000"/>
              </a:solidFill>
              <a:latin typeface="游ゴシック" panose="020B0400000000000000" pitchFamily="50" charset="-128"/>
              <a:ea typeface="游ゴシック" panose="020B0400000000000000" pitchFamily="50" charset="-128"/>
              <a:cs typeface="BIZ UDPGothic"/>
              <a:sym typeface="BIZ UDPGothic"/>
            </a:endParaRPr>
          </a:p>
          <a:p>
            <a:pPr>
              <a:lnSpc>
                <a:spcPct val="115000"/>
              </a:lnSpc>
              <a:spcBef>
                <a:spcPts val="515"/>
              </a:spcBef>
              <a:buClr>
                <a:srgbClr val="000000"/>
              </a:buClr>
              <a:buSzPts val="800"/>
            </a:pPr>
            <a:r>
              <a:rPr lang="ja" altLang="en-US" sz="1287" dirty="0">
                <a:solidFill>
                  <a:srgbClr val="000000"/>
                </a:solidFill>
                <a:latin typeface="游ゴシック" panose="020B0400000000000000" pitchFamily="50" charset="-128"/>
                <a:ea typeface="游ゴシック" panose="020B0400000000000000" pitchFamily="50" charset="-128"/>
                <a:cs typeface="BIZ UDPGothic"/>
                <a:sym typeface="BIZ UDPGothic"/>
              </a:rPr>
              <a:t>直接触れることができない場所に陳列されています。</a:t>
            </a:r>
            <a:endParaRPr sz="1287" dirty="0">
              <a:solidFill>
                <a:srgbClr val="000000"/>
              </a:solidFill>
              <a:latin typeface="游ゴシック" panose="020B0400000000000000" pitchFamily="50" charset="-128"/>
              <a:ea typeface="游ゴシック" panose="020B0400000000000000" pitchFamily="50" charset="-128"/>
              <a:cs typeface="BIZ UDPGothic"/>
              <a:sym typeface="BIZ UDPGothic"/>
            </a:endParaRPr>
          </a:p>
        </p:txBody>
      </p:sp>
      <p:sp>
        <p:nvSpPr>
          <p:cNvPr id="97" name="Google Shape;97;p15"/>
          <p:cNvSpPr txBox="1"/>
          <p:nvPr/>
        </p:nvSpPr>
        <p:spPr>
          <a:xfrm>
            <a:off x="3763381" y="2500026"/>
            <a:ext cx="2134384" cy="2191538"/>
          </a:xfrm>
          <a:prstGeom prst="rect">
            <a:avLst/>
          </a:prstGeom>
          <a:noFill/>
          <a:ln>
            <a:noFill/>
          </a:ln>
        </p:spPr>
        <p:txBody>
          <a:bodyPr spcFirstLastPara="1" wrap="square" lIns="83124" tIns="83124" rIns="83124" bIns="83124" anchor="t" anchorCtr="0">
            <a:noAutofit/>
          </a:bodyPr>
          <a:lstStyle/>
          <a:p>
            <a:pPr>
              <a:lnSpc>
                <a:spcPct val="115000"/>
              </a:lnSpc>
              <a:spcBef>
                <a:spcPts val="515"/>
              </a:spcBef>
              <a:buClr>
                <a:srgbClr val="000000"/>
              </a:buClr>
              <a:buSzPts val="800"/>
            </a:pPr>
            <a:r>
              <a:rPr lang="ja" altLang="en-US" sz="1287" dirty="0">
                <a:latin typeface="游ゴシック" panose="020B0400000000000000" pitchFamily="50" charset="-128"/>
                <a:ea typeface="游ゴシック" panose="020B0400000000000000" pitchFamily="50" charset="-128"/>
                <a:cs typeface="BIZ UDPGothic"/>
                <a:sym typeface="BIZ UDPGothic"/>
              </a:rPr>
              <a:t>使用上特に注意が必要な薬です。</a:t>
            </a:r>
            <a:endParaRPr sz="1287" dirty="0">
              <a:latin typeface="游ゴシック" panose="020B0400000000000000" pitchFamily="50" charset="-128"/>
              <a:ea typeface="游ゴシック" panose="020B0400000000000000" pitchFamily="50" charset="-128"/>
              <a:cs typeface="BIZ UDPGothic"/>
              <a:sym typeface="BIZ UDPGothic"/>
            </a:endParaRPr>
          </a:p>
          <a:p>
            <a:pPr>
              <a:lnSpc>
                <a:spcPct val="115000"/>
              </a:lnSpc>
              <a:spcBef>
                <a:spcPts val="515"/>
              </a:spcBef>
              <a:buClr>
                <a:srgbClr val="000000"/>
              </a:buClr>
              <a:buSzPts val="800"/>
            </a:pPr>
            <a:r>
              <a:rPr lang="ja" altLang="en-US" sz="1287" dirty="0">
                <a:latin typeface="游ゴシック" panose="020B0400000000000000" pitchFamily="50" charset="-128"/>
                <a:ea typeface="游ゴシック" panose="020B0400000000000000" pitchFamily="50" charset="-128"/>
                <a:cs typeface="BIZ UDPGothic"/>
                <a:sym typeface="BIZ UDPGothic"/>
              </a:rPr>
              <a:t>これらの薬を購入する際には、</a:t>
            </a:r>
            <a:r>
              <a:rPr lang="ja" altLang="en-US" sz="1287" b="1" dirty="0">
                <a:solidFill>
                  <a:srgbClr val="FF0000"/>
                </a:solidFill>
                <a:latin typeface="游ゴシック" panose="020B0400000000000000" pitchFamily="50" charset="-128"/>
                <a:ea typeface="游ゴシック" panose="020B0400000000000000" pitchFamily="50" charset="-128"/>
                <a:cs typeface="BIZ UDPGothic"/>
                <a:sym typeface="BIZ UDPGothic"/>
              </a:rPr>
              <a:t>薬剤師</a:t>
            </a:r>
            <a:r>
              <a:rPr lang="ja" altLang="en-US" sz="1287" dirty="0">
                <a:latin typeface="游ゴシック" panose="020B0400000000000000" pitchFamily="50" charset="-128"/>
                <a:ea typeface="游ゴシック" panose="020B0400000000000000" pitchFamily="50" charset="-128"/>
                <a:cs typeface="BIZ UDPGothic"/>
                <a:sym typeface="BIZ UDPGothic"/>
              </a:rPr>
              <a:t>が書面を用いて重要な情報を提供し、販売を行います。</a:t>
            </a:r>
            <a:endParaRPr sz="1287" dirty="0">
              <a:latin typeface="游ゴシック" panose="020B0400000000000000" pitchFamily="50" charset="-128"/>
              <a:ea typeface="游ゴシック" panose="020B0400000000000000" pitchFamily="50" charset="-128"/>
              <a:cs typeface="BIZ UDPGothic"/>
              <a:sym typeface="BIZ UDPGothic"/>
            </a:endParaRPr>
          </a:p>
          <a:p>
            <a:pPr>
              <a:lnSpc>
                <a:spcPct val="115000"/>
              </a:lnSpc>
              <a:spcBef>
                <a:spcPts val="515"/>
              </a:spcBef>
              <a:buClr>
                <a:srgbClr val="000000"/>
              </a:buClr>
              <a:buSzPts val="800"/>
            </a:pPr>
            <a:r>
              <a:rPr lang="ja" altLang="en-US" sz="1287" dirty="0">
                <a:latin typeface="游ゴシック" panose="020B0400000000000000" pitchFamily="50" charset="-128"/>
                <a:ea typeface="游ゴシック" panose="020B0400000000000000" pitchFamily="50" charset="-128"/>
                <a:cs typeface="BIZ UDPGothic"/>
                <a:sym typeface="BIZ UDPGothic"/>
              </a:rPr>
              <a:t>直接触れることができない場所に陳列されています。</a:t>
            </a:r>
            <a:endParaRPr sz="1287" dirty="0">
              <a:latin typeface="游ゴシック" panose="020B0400000000000000" pitchFamily="50" charset="-128"/>
              <a:ea typeface="游ゴシック" panose="020B0400000000000000" pitchFamily="50" charset="-128"/>
              <a:cs typeface="BIZ UDPGothic"/>
              <a:sym typeface="BIZ UDPGothic"/>
            </a:endParaRPr>
          </a:p>
        </p:txBody>
      </p:sp>
      <p:sp>
        <p:nvSpPr>
          <p:cNvPr id="98" name="Google Shape;98;p15"/>
          <p:cNvSpPr txBox="1"/>
          <p:nvPr/>
        </p:nvSpPr>
        <p:spPr>
          <a:xfrm>
            <a:off x="5968789" y="2493687"/>
            <a:ext cx="2653402" cy="2405864"/>
          </a:xfrm>
          <a:prstGeom prst="rect">
            <a:avLst/>
          </a:prstGeom>
          <a:noFill/>
          <a:ln>
            <a:noFill/>
          </a:ln>
        </p:spPr>
        <p:txBody>
          <a:bodyPr spcFirstLastPara="1" wrap="square" lIns="83124" tIns="83124" rIns="83124" bIns="83124" anchor="t" anchorCtr="0">
            <a:noAutofit/>
          </a:bodyPr>
          <a:lstStyle/>
          <a:p>
            <a:pPr>
              <a:lnSpc>
                <a:spcPct val="115000"/>
              </a:lnSpc>
              <a:spcBef>
                <a:spcPts val="515"/>
              </a:spcBef>
              <a:buClr>
                <a:srgbClr val="000000"/>
              </a:buClr>
              <a:buSzPts val="700"/>
            </a:pPr>
            <a:r>
              <a:rPr lang="ja" altLang="en-US" sz="1287" dirty="0">
                <a:solidFill>
                  <a:schemeClr val="accent5"/>
                </a:solidFill>
                <a:latin typeface="游ゴシック" panose="020B0400000000000000" pitchFamily="50" charset="-128"/>
                <a:ea typeface="游ゴシック" panose="020B0400000000000000" pitchFamily="50" charset="-128"/>
                <a:cs typeface="BIZ UDPGothic"/>
                <a:sym typeface="BIZ UDPGothic"/>
              </a:rPr>
              <a:t>第</a:t>
            </a:r>
            <a:r>
              <a:rPr lang="en-US" altLang="ja" sz="1287" dirty="0">
                <a:solidFill>
                  <a:schemeClr val="accent5"/>
                </a:solidFill>
                <a:latin typeface="游ゴシック" panose="020B0400000000000000" pitchFamily="50" charset="-128"/>
                <a:ea typeface="游ゴシック" panose="020B0400000000000000" pitchFamily="50" charset="-128"/>
                <a:cs typeface="BIZ UDPGothic"/>
                <a:sym typeface="BIZ UDPGothic"/>
              </a:rPr>
              <a:t>2</a:t>
            </a:r>
            <a:r>
              <a:rPr lang="ja" altLang="en-US" sz="1287" dirty="0">
                <a:solidFill>
                  <a:schemeClr val="accent5"/>
                </a:solidFill>
                <a:latin typeface="游ゴシック" panose="020B0400000000000000" pitchFamily="50" charset="-128"/>
                <a:ea typeface="游ゴシック" panose="020B0400000000000000" pitchFamily="50" charset="-128"/>
                <a:cs typeface="BIZ UDPGothic"/>
                <a:sym typeface="BIZ UDPGothic"/>
              </a:rPr>
              <a:t>類医薬品</a:t>
            </a:r>
            <a:r>
              <a:rPr lang="ja" altLang="en-US" sz="1287" dirty="0">
                <a:solidFill>
                  <a:schemeClr val="dk1"/>
                </a:solidFill>
                <a:latin typeface="游ゴシック" panose="020B0400000000000000" pitchFamily="50" charset="-128"/>
                <a:ea typeface="游ゴシック" panose="020B0400000000000000" pitchFamily="50" charset="-128"/>
                <a:cs typeface="BIZ UDPGothic"/>
                <a:sym typeface="BIZ UDPGothic"/>
              </a:rPr>
              <a:t>は使</a:t>
            </a:r>
            <a:r>
              <a:rPr lang="ja" altLang="en-US" sz="1287" dirty="0">
                <a:latin typeface="游ゴシック" panose="020B0400000000000000" pitchFamily="50" charset="-128"/>
                <a:ea typeface="游ゴシック" panose="020B0400000000000000" pitchFamily="50" charset="-128"/>
                <a:cs typeface="BIZ UDPGothic"/>
                <a:sym typeface="BIZ UDPGothic"/>
              </a:rPr>
              <a:t>用上の注意が必要な薬です。</a:t>
            </a:r>
            <a:r>
              <a:rPr lang="ja" altLang="en-US" sz="1287" b="1" dirty="0">
                <a:solidFill>
                  <a:schemeClr val="accent5"/>
                </a:solidFill>
                <a:latin typeface="游ゴシック" panose="020B0400000000000000" pitchFamily="50" charset="-128"/>
                <a:ea typeface="游ゴシック" panose="020B0400000000000000" pitchFamily="50" charset="-128"/>
                <a:cs typeface="BIZ UDPGothic"/>
                <a:sym typeface="BIZ UDPGothic"/>
              </a:rPr>
              <a:t>指定第２類医薬品</a:t>
            </a:r>
            <a:r>
              <a:rPr lang="ja" altLang="en-US" sz="1287" dirty="0">
                <a:solidFill>
                  <a:schemeClr val="dk1"/>
                </a:solidFill>
                <a:latin typeface="游ゴシック" panose="020B0400000000000000" pitchFamily="50" charset="-128"/>
                <a:ea typeface="游ゴシック" panose="020B0400000000000000" pitchFamily="50" charset="-128"/>
                <a:cs typeface="BIZ UDPGothic"/>
                <a:sym typeface="BIZ UDPGothic"/>
              </a:rPr>
              <a:t>は第</a:t>
            </a:r>
            <a:r>
              <a:rPr lang="en-US" altLang="ja" sz="1287" dirty="0">
                <a:solidFill>
                  <a:schemeClr val="dk1"/>
                </a:solidFill>
                <a:latin typeface="游ゴシック" panose="020B0400000000000000" pitchFamily="50" charset="-128"/>
                <a:ea typeface="游ゴシック" panose="020B0400000000000000" pitchFamily="50" charset="-128"/>
                <a:cs typeface="BIZ UDPGothic"/>
                <a:sym typeface="BIZ UDPGothic"/>
              </a:rPr>
              <a:t>2</a:t>
            </a:r>
            <a:r>
              <a:rPr lang="ja" altLang="en-US" sz="1287" dirty="0">
                <a:solidFill>
                  <a:schemeClr val="dk1"/>
                </a:solidFill>
                <a:latin typeface="游ゴシック" panose="020B0400000000000000" pitchFamily="50" charset="-128"/>
                <a:ea typeface="游ゴシック" panose="020B0400000000000000" pitchFamily="50" charset="-128"/>
                <a:cs typeface="BIZ UDPGothic"/>
                <a:sym typeface="BIZ UDPGothic"/>
              </a:rPr>
              <a:t>類医薬品の中でも特に注意が必要な薬です。使用前には「してはいけないこと」を必ず確認してください。</a:t>
            </a:r>
            <a:endParaRPr sz="1287" dirty="0">
              <a:solidFill>
                <a:schemeClr val="dk1"/>
              </a:solidFill>
              <a:latin typeface="游ゴシック" panose="020B0400000000000000" pitchFamily="50" charset="-128"/>
              <a:ea typeface="游ゴシック" panose="020B0400000000000000" pitchFamily="50" charset="-128"/>
              <a:cs typeface="BIZ UDPGothic"/>
              <a:sym typeface="BIZ UDPGothic"/>
            </a:endParaRPr>
          </a:p>
          <a:p>
            <a:pPr>
              <a:lnSpc>
                <a:spcPct val="115000"/>
              </a:lnSpc>
              <a:spcBef>
                <a:spcPts val="515"/>
              </a:spcBef>
              <a:buClr>
                <a:srgbClr val="000000"/>
              </a:buClr>
              <a:buSzPts val="700"/>
            </a:pPr>
            <a:r>
              <a:rPr lang="ja" altLang="en-US" sz="1287" dirty="0">
                <a:solidFill>
                  <a:schemeClr val="dk1"/>
                </a:solidFill>
                <a:latin typeface="游ゴシック" panose="020B0400000000000000" pitchFamily="50" charset="-128"/>
                <a:ea typeface="游ゴシック" panose="020B0400000000000000" pitchFamily="50" charset="-128"/>
                <a:cs typeface="BIZ UDPGothic"/>
                <a:sym typeface="BIZ UDPGothic"/>
              </a:rPr>
              <a:t>これらの薬は</a:t>
            </a:r>
            <a:r>
              <a:rPr lang="ja" altLang="en-US" sz="1287" b="1" dirty="0">
                <a:solidFill>
                  <a:srgbClr val="FF0000"/>
                </a:solidFill>
                <a:latin typeface="游ゴシック" panose="020B0400000000000000" pitchFamily="50" charset="-128"/>
                <a:ea typeface="游ゴシック" panose="020B0400000000000000" pitchFamily="50" charset="-128"/>
                <a:cs typeface="BIZ UDPGothic"/>
                <a:sym typeface="BIZ UDPGothic"/>
              </a:rPr>
              <a:t>薬剤師</a:t>
            </a:r>
            <a:r>
              <a:rPr lang="ja" altLang="en-US" sz="1287" dirty="0">
                <a:latin typeface="游ゴシック" panose="020B0400000000000000" pitchFamily="50" charset="-128"/>
                <a:ea typeface="游ゴシック" panose="020B0400000000000000" pitchFamily="50" charset="-128"/>
                <a:cs typeface="BIZ UDPGothic"/>
                <a:sym typeface="BIZ UDPGothic"/>
              </a:rPr>
              <a:t>または</a:t>
            </a:r>
            <a:r>
              <a:rPr lang="ja" altLang="en-US" sz="1287" b="1" dirty="0">
                <a:solidFill>
                  <a:srgbClr val="FF0000"/>
                </a:solidFill>
                <a:latin typeface="游ゴシック" panose="020B0400000000000000" pitchFamily="50" charset="-128"/>
                <a:ea typeface="游ゴシック" panose="020B0400000000000000" pitchFamily="50" charset="-128"/>
                <a:cs typeface="BIZ UDPGothic"/>
                <a:sym typeface="BIZ UDPGothic"/>
              </a:rPr>
              <a:t>登録販売者</a:t>
            </a:r>
            <a:r>
              <a:rPr lang="ja" altLang="en-US" sz="1287" dirty="0">
                <a:latin typeface="游ゴシック" panose="020B0400000000000000" pitchFamily="50" charset="-128"/>
                <a:ea typeface="游ゴシック" panose="020B0400000000000000" pitchFamily="50" charset="-128"/>
                <a:cs typeface="BIZ UDPGothic"/>
                <a:sym typeface="BIZ UDPGothic"/>
              </a:rPr>
              <a:t>が重要な情報を提供し、販売を行います。商品は直接手に取って確認することができます。</a:t>
            </a:r>
            <a:endParaRPr sz="1030" dirty="0">
              <a:solidFill>
                <a:srgbClr val="000000"/>
              </a:solidFill>
              <a:latin typeface="游ゴシック" panose="020B0400000000000000" pitchFamily="50" charset="-128"/>
              <a:ea typeface="游ゴシック" panose="020B0400000000000000" pitchFamily="50" charset="-128"/>
              <a:sym typeface="Arial"/>
            </a:endParaRPr>
          </a:p>
        </p:txBody>
      </p:sp>
      <p:sp>
        <p:nvSpPr>
          <p:cNvPr id="99" name="Google Shape;99;p15"/>
          <p:cNvSpPr txBox="1"/>
          <p:nvPr/>
        </p:nvSpPr>
        <p:spPr>
          <a:xfrm>
            <a:off x="8693230" y="2500026"/>
            <a:ext cx="2090360" cy="2405864"/>
          </a:xfrm>
          <a:prstGeom prst="rect">
            <a:avLst/>
          </a:prstGeom>
          <a:noFill/>
          <a:ln>
            <a:noFill/>
          </a:ln>
        </p:spPr>
        <p:txBody>
          <a:bodyPr spcFirstLastPara="1" wrap="square" lIns="83124" tIns="83124" rIns="83124" bIns="83124" anchor="t" anchorCtr="0">
            <a:noAutofit/>
          </a:bodyPr>
          <a:lstStyle/>
          <a:p>
            <a:pPr>
              <a:lnSpc>
                <a:spcPct val="115000"/>
              </a:lnSpc>
              <a:spcBef>
                <a:spcPts val="515"/>
              </a:spcBef>
              <a:buClr>
                <a:srgbClr val="000000"/>
              </a:buClr>
              <a:buSzPts val="800"/>
            </a:pPr>
            <a:r>
              <a:rPr lang="ja" altLang="en-US" sz="1287" dirty="0">
                <a:latin typeface="游ゴシック" panose="020B0400000000000000" pitchFamily="50" charset="-128"/>
                <a:ea typeface="游ゴシック" panose="020B0400000000000000" pitchFamily="50" charset="-128"/>
                <a:cs typeface="BIZ UDPGothic"/>
                <a:sym typeface="BIZ UDPGothic"/>
              </a:rPr>
              <a:t>要指導医薬品や第</a:t>
            </a:r>
            <a:r>
              <a:rPr lang="en-US" altLang="ja" sz="1287" dirty="0">
                <a:latin typeface="游ゴシック" panose="020B0400000000000000" pitchFamily="50" charset="-128"/>
                <a:ea typeface="游ゴシック" panose="020B0400000000000000" pitchFamily="50" charset="-128"/>
                <a:cs typeface="BIZ UDPGothic"/>
                <a:sym typeface="BIZ UDPGothic"/>
              </a:rPr>
              <a:t>1</a:t>
            </a:r>
            <a:r>
              <a:rPr lang="ja" altLang="en-US" sz="1287" dirty="0">
                <a:latin typeface="游ゴシック" panose="020B0400000000000000" pitchFamily="50" charset="-128"/>
                <a:ea typeface="游ゴシック" panose="020B0400000000000000" pitchFamily="50" charset="-128"/>
                <a:cs typeface="BIZ UDPGothic"/>
                <a:sym typeface="BIZ UDPGothic"/>
              </a:rPr>
              <a:t>類、第</a:t>
            </a:r>
            <a:r>
              <a:rPr lang="en-US" altLang="ja" sz="1287" dirty="0">
                <a:latin typeface="游ゴシック" panose="020B0400000000000000" pitchFamily="50" charset="-128"/>
                <a:ea typeface="游ゴシック" panose="020B0400000000000000" pitchFamily="50" charset="-128"/>
                <a:cs typeface="BIZ UDPGothic"/>
                <a:sym typeface="BIZ UDPGothic"/>
              </a:rPr>
              <a:t>2</a:t>
            </a:r>
            <a:r>
              <a:rPr lang="ja" altLang="en-US" sz="1287" dirty="0">
                <a:latin typeface="游ゴシック" panose="020B0400000000000000" pitchFamily="50" charset="-128"/>
                <a:ea typeface="游ゴシック" panose="020B0400000000000000" pitchFamily="50" charset="-128"/>
                <a:cs typeface="BIZ UDPGothic"/>
                <a:sym typeface="BIZ UDPGothic"/>
              </a:rPr>
              <a:t>類医薬品以外で比較的安全性が高いと認められている一般用医薬品です。</a:t>
            </a:r>
            <a:endParaRPr sz="1287" dirty="0">
              <a:latin typeface="游ゴシック" panose="020B0400000000000000" pitchFamily="50" charset="-128"/>
              <a:ea typeface="游ゴシック" panose="020B0400000000000000" pitchFamily="50" charset="-128"/>
              <a:cs typeface="BIZ UDPGothic"/>
              <a:sym typeface="BIZ UDPGothic"/>
            </a:endParaRPr>
          </a:p>
          <a:p>
            <a:pPr>
              <a:lnSpc>
                <a:spcPct val="115000"/>
              </a:lnSpc>
              <a:spcBef>
                <a:spcPts val="515"/>
              </a:spcBef>
              <a:buClr>
                <a:srgbClr val="000000"/>
              </a:buClr>
              <a:buSzPts val="800"/>
            </a:pPr>
            <a:r>
              <a:rPr lang="ja" altLang="en-US" sz="1287" b="1" dirty="0">
                <a:solidFill>
                  <a:srgbClr val="FF0000"/>
                </a:solidFill>
                <a:latin typeface="游ゴシック" panose="020B0400000000000000" pitchFamily="50" charset="-128"/>
                <a:ea typeface="游ゴシック" panose="020B0400000000000000" pitchFamily="50" charset="-128"/>
                <a:cs typeface="BIZ UDPGothic"/>
                <a:sym typeface="BIZ UDPGothic"/>
              </a:rPr>
              <a:t>薬剤師</a:t>
            </a:r>
            <a:r>
              <a:rPr lang="ja" altLang="en-US" sz="1287" dirty="0">
                <a:latin typeface="游ゴシック" panose="020B0400000000000000" pitchFamily="50" charset="-128"/>
                <a:ea typeface="游ゴシック" panose="020B0400000000000000" pitchFamily="50" charset="-128"/>
                <a:cs typeface="BIZ UDPGothic"/>
                <a:sym typeface="BIZ UDPGothic"/>
              </a:rPr>
              <a:t>または</a:t>
            </a:r>
            <a:r>
              <a:rPr lang="ja" altLang="en-US" sz="1287" b="1" dirty="0">
                <a:solidFill>
                  <a:srgbClr val="FF0000"/>
                </a:solidFill>
                <a:latin typeface="游ゴシック" panose="020B0400000000000000" pitchFamily="50" charset="-128"/>
                <a:ea typeface="游ゴシック" panose="020B0400000000000000" pitchFamily="50" charset="-128"/>
                <a:cs typeface="BIZ UDPGothic"/>
                <a:sym typeface="BIZ UDPGothic"/>
              </a:rPr>
              <a:t>登録販売者</a:t>
            </a:r>
            <a:r>
              <a:rPr lang="ja" altLang="en-US" sz="1287" dirty="0">
                <a:latin typeface="游ゴシック" panose="020B0400000000000000" pitchFamily="50" charset="-128"/>
                <a:ea typeface="游ゴシック" panose="020B0400000000000000" pitchFamily="50" charset="-128"/>
                <a:cs typeface="BIZ UDPGothic"/>
                <a:sym typeface="BIZ UDPGothic"/>
              </a:rPr>
              <a:t>が必要な情報提供を行い、販売いたします。これらの商品は、直接手に取って確認することができます。</a:t>
            </a:r>
            <a:endParaRPr sz="1287" dirty="0">
              <a:solidFill>
                <a:srgbClr val="000000"/>
              </a:solidFill>
              <a:latin typeface="游ゴシック" panose="020B0400000000000000" pitchFamily="50" charset="-128"/>
              <a:ea typeface="游ゴシック" panose="020B0400000000000000" pitchFamily="50" charset="-128"/>
              <a:cs typeface="BIZ UDPGothic"/>
              <a:sym typeface="BIZ UDPGothic"/>
            </a:endParaRPr>
          </a:p>
        </p:txBody>
      </p:sp>
      <p:sp>
        <p:nvSpPr>
          <p:cNvPr id="100" name="Google Shape;100;p15"/>
          <p:cNvSpPr/>
          <p:nvPr/>
        </p:nvSpPr>
        <p:spPr>
          <a:xfrm>
            <a:off x="1706697" y="5014686"/>
            <a:ext cx="6421688" cy="388105"/>
          </a:xfrm>
          <a:prstGeom prst="roundRect">
            <a:avLst>
              <a:gd name="adj" fmla="val 50000"/>
            </a:avLst>
          </a:prstGeom>
          <a:solidFill>
            <a:srgbClr val="434343"/>
          </a:solidFill>
          <a:ln>
            <a:noFill/>
          </a:ln>
        </p:spPr>
        <p:txBody>
          <a:bodyPr spcFirstLastPara="1" wrap="square" lIns="83124" tIns="83124" rIns="83124" bIns="83124" anchor="ctr" anchorCtr="0">
            <a:noAutofit/>
          </a:bodyPr>
          <a:lstStyle/>
          <a:p>
            <a:pPr algn="ctr">
              <a:buClr>
                <a:srgbClr val="000000"/>
              </a:buClr>
              <a:buSzPts val="1300"/>
            </a:pPr>
            <a:r>
              <a:rPr lang="ja" altLang="en-US" sz="1545" b="1" dirty="0">
                <a:solidFill>
                  <a:srgbClr val="FFFFFF"/>
                </a:solidFill>
                <a:latin typeface="游ゴシック" panose="020B0400000000000000" pitchFamily="50" charset="-128"/>
                <a:ea typeface="游ゴシック" panose="020B0400000000000000" pitchFamily="50" charset="-128"/>
                <a:cs typeface="BIZ UDPGothic"/>
                <a:sym typeface="BIZ UDPGothic"/>
              </a:rPr>
              <a:t>健康被害救済制度</a:t>
            </a:r>
            <a:endParaRPr sz="1545" b="1" dirty="0">
              <a:solidFill>
                <a:srgbClr val="FFFFFF"/>
              </a:solidFill>
              <a:latin typeface="游ゴシック" panose="020B0400000000000000" pitchFamily="50" charset="-128"/>
              <a:ea typeface="游ゴシック" panose="020B0400000000000000" pitchFamily="50" charset="-128"/>
              <a:cs typeface="BIZ UDPGothic"/>
              <a:sym typeface="BIZ UDPGothic"/>
            </a:endParaRPr>
          </a:p>
        </p:txBody>
      </p:sp>
      <p:sp>
        <p:nvSpPr>
          <p:cNvPr id="101" name="Google Shape;101;p15"/>
          <p:cNvSpPr txBox="1"/>
          <p:nvPr/>
        </p:nvSpPr>
        <p:spPr>
          <a:xfrm>
            <a:off x="1706698" y="5402800"/>
            <a:ext cx="6526341" cy="1375166"/>
          </a:xfrm>
          <a:prstGeom prst="rect">
            <a:avLst/>
          </a:prstGeom>
          <a:noFill/>
          <a:ln>
            <a:noFill/>
          </a:ln>
        </p:spPr>
        <p:txBody>
          <a:bodyPr spcFirstLastPara="1" wrap="square" lIns="83124" tIns="83124" rIns="83124" bIns="83124" anchor="t" anchorCtr="0">
            <a:noAutofit/>
          </a:bodyPr>
          <a:lstStyle/>
          <a:p>
            <a:pPr>
              <a:buClr>
                <a:srgbClr val="000000"/>
              </a:buClr>
              <a:buSzPts val="1300"/>
            </a:pPr>
            <a:r>
              <a:rPr lang="ja" altLang="en-US" sz="1545" b="1" dirty="0">
                <a:solidFill>
                  <a:srgbClr val="000000"/>
                </a:solidFill>
                <a:latin typeface="游ゴシック" panose="020B0400000000000000" pitchFamily="50" charset="-128"/>
                <a:ea typeface="游ゴシック" panose="020B0400000000000000" pitchFamily="50" charset="-128"/>
                <a:cs typeface="BIZ UDPGothic"/>
                <a:sym typeface="BIZ UDPGothic"/>
              </a:rPr>
              <a:t>医薬品の副作用等による健康被害を受けられた方の救済制度です。</a:t>
            </a:r>
            <a:endParaRPr sz="1545" b="1" dirty="0">
              <a:solidFill>
                <a:srgbClr val="000000"/>
              </a:solidFill>
              <a:latin typeface="游ゴシック" panose="020B0400000000000000" pitchFamily="50" charset="-128"/>
              <a:ea typeface="游ゴシック" panose="020B0400000000000000" pitchFamily="50" charset="-128"/>
              <a:cs typeface="BIZ UDPGothic"/>
              <a:sym typeface="BIZ UDPGothic"/>
            </a:endParaRPr>
          </a:p>
          <a:p>
            <a:pPr algn="ctr">
              <a:spcBef>
                <a:spcPts val="515"/>
              </a:spcBef>
              <a:buClr>
                <a:schemeClr val="dk1"/>
              </a:buClr>
              <a:buSzPts val="800"/>
            </a:pPr>
            <a:r>
              <a:rPr lang="ja" altLang="en-US" sz="1158" b="1" dirty="0">
                <a:solidFill>
                  <a:schemeClr val="dk1"/>
                </a:solidFill>
                <a:latin typeface="游ゴシック" panose="020B0400000000000000" pitchFamily="50" charset="-128"/>
                <a:ea typeface="游ゴシック" panose="020B0400000000000000" pitchFamily="50" charset="-128"/>
                <a:cs typeface="BIZ UDPGothic"/>
                <a:sym typeface="BIZ UDPGothic"/>
              </a:rPr>
              <a:t>独立行政法人</a:t>
            </a:r>
            <a:r>
              <a:rPr lang="ja" altLang="en-US" sz="1030" b="1" dirty="0">
                <a:solidFill>
                  <a:schemeClr val="dk1"/>
                </a:solidFill>
                <a:latin typeface="游ゴシック" panose="020B0400000000000000" pitchFamily="50" charset="-128"/>
                <a:ea typeface="游ゴシック" panose="020B0400000000000000" pitchFamily="50" charset="-128"/>
                <a:cs typeface="BIZ UDPGothic"/>
                <a:sym typeface="BIZ UDPGothic"/>
              </a:rPr>
              <a:t> </a:t>
            </a:r>
            <a:r>
              <a:rPr lang="ja" altLang="en-US" sz="1545" b="1" dirty="0">
                <a:solidFill>
                  <a:schemeClr val="dk1"/>
                </a:solidFill>
                <a:latin typeface="游ゴシック" panose="020B0400000000000000" pitchFamily="50" charset="-128"/>
                <a:ea typeface="游ゴシック" panose="020B0400000000000000" pitchFamily="50" charset="-128"/>
                <a:cs typeface="BIZ UDPGothic"/>
                <a:sym typeface="BIZ UDPGothic"/>
              </a:rPr>
              <a:t>医薬品医療機器総合機構</a:t>
            </a:r>
            <a:endParaRPr sz="1545" b="1" dirty="0">
              <a:solidFill>
                <a:schemeClr val="dk1"/>
              </a:solidFill>
              <a:latin typeface="游ゴシック" panose="020B0400000000000000" pitchFamily="50" charset="-128"/>
              <a:ea typeface="游ゴシック" panose="020B0400000000000000" pitchFamily="50" charset="-128"/>
              <a:cs typeface="BIZ UDPGothic"/>
              <a:sym typeface="BIZ UDPGothic"/>
            </a:endParaRPr>
          </a:p>
          <a:p>
            <a:pPr algn="ctr">
              <a:spcBef>
                <a:spcPts val="515"/>
              </a:spcBef>
              <a:buClr>
                <a:schemeClr val="dk1"/>
              </a:buClr>
              <a:buSzPts val="800"/>
            </a:pPr>
            <a:r>
              <a:rPr lang="en-US" altLang="ja" sz="1545" b="1" dirty="0">
                <a:solidFill>
                  <a:schemeClr val="dk1"/>
                </a:solidFill>
                <a:latin typeface="游ゴシック" panose="020B0400000000000000" pitchFamily="50" charset="-128"/>
                <a:ea typeface="游ゴシック" panose="020B0400000000000000" pitchFamily="50" charset="-128"/>
                <a:cs typeface="BIZ UDPGothic"/>
                <a:sym typeface="BIZ UDPGothic"/>
              </a:rPr>
              <a:t>TEL </a:t>
            </a:r>
            <a:r>
              <a:rPr lang="en-US" altLang="ja" sz="2317" b="1" dirty="0">
                <a:solidFill>
                  <a:schemeClr val="dk1"/>
                </a:solidFill>
                <a:latin typeface="游ゴシック" panose="020B0400000000000000" pitchFamily="50" charset="-128"/>
                <a:ea typeface="游ゴシック" panose="020B0400000000000000" pitchFamily="50" charset="-128"/>
                <a:cs typeface="BIZ UDPGothic"/>
                <a:sym typeface="BIZ UDPGothic"/>
              </a:rPr>
              <a:t>0120-149-931</a:t>
            </a:r>
            <a:endParaRPr sz="2317" b="1" dirty="0">
              <a:solidFill>
                <a:schemeClr val="dk1"/>
              </a:solidFill>
              <a:latin typeface="游ゴシック" panose="020B0400000000000000" pitchFamily="50" charset="-128"/>
              <a:ea typeface="游ゴシック" panose="020B0400000000000000" pitchFamily="50" charset="-128"/>
              <a:cs typeface="BIZ UDPGothic"/>
              <a:sym typeface="BIZ UDPGothic"/>
            </a:endParaRPr>
          </a:p>
          <a:p>
            <a:pPr>
              <a:buClr>
                <a:schemeClr val="dk1"/>
              </a:buClr>
              <a:buSzPts val="800"/>
            </a:pPr>
            <a:r>
              <a:rPr lang="ja" altLang="en-US" sz="1158" dirty="0">
                <a:solidFill>
                  <a:schemeClr val="dk1"/>
                </a:solidFill>
                <a:latin typeface="游ゴシック" panose="020B0400000000000000" pitchFamily="50" charset="-128"/>
                <a:ea typeface="游ゴシック" panose="020B0400000000000000" pitchFamily="50" charset="-128"/>
                <a:cs typeface="BIZ UDPGothic"/>
                <a:sym typeface="BIZ UDPGothic"/>
              </a:rPr>
              <a:t>医薬品の安全使用のために症状等の情報をお伺いさせていただくことがあります。個人情報は個人情報保護法等に基づき適切に管理を行い、医薬品の安全使用以外の目的で利用はしません。</a:t>
            </a:r>
            <a:endParaRPr sz="1158" dirty="0">
              <a:solidFill>
                <a:schemeClr val="dk1"/>
              </a:solidFill>
              <a:latin typeface="游ゴシック" panose="020B0400000000000000" pitchFamily="50" charset="-128"/>
              <a:ea typeface="游ゴシック" panose="020B0400000000000000" pitchFamily="50" charset="-128"/>
              <a:cs typeface="BIZ UDPGothic"/>
              <a:sym typeface="BIZ UDPGothic"/>
            </a:endParaRPr>
          </a:p>
        </p:txBody>
      </p:sp>
      <p:sp>
        <p:nvSpPr>
          <p:cNvPr id="102" name="Google Shape;102;p15"/>
          <p:cNvSpPr/>
          <p:nvPr/>
        </p:nvSpPr>
        <p:spPr>
          <a:xfrm>
            <a:off x="8305335" y="5014686"/>
            <a:ext cx="2463404" cy="388105"/>
          </a:xfrm>
          <a:prstGeom prst="roundRect">
            <a:avLst>
              <a:gd name="adj" fmla="val 50000"/>
            </a:avLst>
          </a:prstGeom>
          <a:solidFill>
            <a:srgbClr val="FFFFFF"/>
          </a:solidFill>
          <a:ln w="28575" cap="flat" cmpd="sng">
            <a:solidFill>
              <a:srgbClr val="434343"/>
            </a:solidFill>
            <a:prstDash val="solid"/>
            <a:round/>
            <a:headEnd type="none" w="sm" len="sm"/>
            <a:tailEnd type="none" w="sm" len="sm"/>
          </a:ln>
        </p:spPr>
        <p:txBody>
          <a:bodyPr spcFirstLastPara="1" wrap="square" lIns="83124" tIns="83124" rIns="83124" bIns="83124" anchor="ctr" anchorCtr="0">
            <a:noAutofit/>
          </a:bodyPr>
          <a:lstStyle/>
          <a:p>
            <a:pPr algn="ctr">
              <a:buClr>
                <a:srgbClr val="000000"/>
              </a:buClr>
              <a:buSzPts val="1300"/>
            </a:pPr>
            <a:r>
              <a:rPr lang="ja" altLang="en-US" sz="1545" b="1" dirty="0">
                <a:solidFill>
                  <a:srgbClr val="434343"/>
                </a:solidFill>
                <a:latin typeface="游ゴシック" panose="020B0400000000000000" pitchFamily="50" charset="-128"/>
                <a:ea typeface="游ゴシック" panose="020B0400000000000000" pitchFamily="50" charset="-128"/>
                <a:cs typeface="BIZ UDPGothic"/>
                <a:sym typeface="BIZ UDPGothic"/>
              </a:rPr>
              <a:t>苦情相談窓口</a:t>
            </a:r>
            <a:endParaRPr sz="1545" b="1" dirty="0">
              <a:solidFill>
                <a:srgbClr val="434343"/>
              </a:solidFill>
              <a:latin typeface="游ゴシック" panose="020B0400000000000000" pitchFamily="50" charset="-128"/>
              <a:ea typeface="游ゴシック" panose="020B0400000000000000" pitchFamily="50" charset="-128"/>
              <a:cs typeface="BIZ UDPGothic"/>
              <a:sym typeface="BIZ UDPGothic"/>
            </a:endParaRPr>
          </a:p>
        </p:txBody>
      </p:sp>
      <p:sp>
        <p:nvSpPr>
          <p:cNvPr id="103" name="Google Shape;103;p15"/>
          <p:cNvSpPr txBox="1"/>
          <p:nvPr/>
        </p:nvSpPr>
        <p:spPr>
          <a:xfrm>
            <a:off x="8305335" y="5476155"/>
            <a:ext cx="2463404" cy="1228420"/>
          </a:xfrm>
          <a:prstGeom prst="rect">
            <a:avLst/>
          </a:prstGeom>
          <a:noFill/>
          <a:ln>
            <a:noFill/>
          </a:ln>
        </p:spPr>
        <p:txBody>
          <a:bodyPr spcFirstLastPara="1" wrap="square" lIns="83124" tIns="83124" rIns="83124" bIns="83124" anchor="t" anchorCtr="0">
            <a:noAutofit/>
          </a:bodyPr>
          <a:lstStyle/>
          <a:p>
            <a:pPr algn="ctr">
              <a:spcBef>
                <a:spcPts val="515"/>
              </a:spcBef>
              <a:buClr>
                <a:srgbClr val="000000"/>
              </a:buClr>
              <a:buSzPts val="1100"/>
            </a:pPr>
            <a:r>
              <a:rPr lang="ja-JP" altLang="en-US" sz="1416" b="1">
                <a:solidFill>
                  <a:schemeClr val="dk1"/>
                </a:solidFill>
                <a:latin typeface="游ゴシック" panose="020B0400000000000000" pitchFamily="50" charset="-128"/>
                <a:ea typeface="游ゴシック" panose="020B0400000000000000" pitchFamily="50" charset="-128"/>
                <a:cs typeface="BIZ UDPGothic"/>
                <a:sym typeface="BIZ UDPGothic"/>
              </a:rPr>
              <a:t>宮城県</a:t>
            </a:r>
            <a:r>
              <a:rPr lang="ja" altLang="en-US" sz="1416" b="1" dirty="0">
                <a:solidFill>
                  <a:schemeClr val="dk1"/>
                </a:solidFill>
                <a:latin typeface="游ゴシック" panose="020B0400000000000000" pitchFamily="50" charset="-128"/>
                <a:ea typeface="游ゴシック" panose="020B0400000000000000" pitchFamily="50" charset="-128"/>
                <a:cs typeface="BIZ UDPGothic"/>
                <a:sym typeface="BIZ UDPGothic"/>
              </a:rPr>
              <a:t>薬剤師会</a:t>
            </a:r>
            <a:endParaRPr lang="en-US" altLang="ja" sz="1416" b="1" dirty="0">
              <a:solidFill>
                <a:schemeClr val="dk1"/>
              </a:solidFill>
              <a:latin typeface="游ゴシック" panose="020B0400000000000000" pitchFamily="50" charset="-128"/>
              <a:ea typeface="游ゴシック" panose="020B0400000000000000" pitchFamily="50" charset="-128"/>
              <a:cs typeface="BIZ UDPGothic"/>
              <a:sym typeface="BIZ UDPGothic"/>
            </a:endParaRPr>
          </a:p>
          <a:p>
            <a:pPr algn="ctr">
              <a:spcBef>
                <a:spcPts val="515"/>
              </a:spcBef>
              <a:buClr>
                <a:srgbClr val="000000"/>
              </a:buClr>
              <a:buSzPts val="1100"/>
            </a:pPr>
            <a:r>
              <a:rPr lang="en-US" altLang="ja-JP" sz="1416" b="1" dirty="0">
                <a:solidFill>
                  <a:schemeClr val="dk1"/>
                </a:solidFill>
                <a:latin typeface="游ゴシック" panose="020B0400000000000000" pitchFamily="50" charset="-128"/>
                <a:ea typeface="游ゴシック" panose="020B0400000000000000" pitchFamily="50" charset="-128"/>
                <a:cs typeface="BIZ UDPGothic"/>
                <a:sym typeface="BIZ UDPGothic"/>
              </a:rPr>
              <a:t>022-391-1180</a:t>
            </a:r>
            <a:endParaRPr sz="1416" b="1" dirty="0">
              <a:solidFill>
                <a:schemeClr val="dk1"/>
              </a:solidFill>
              <a:latin typeface="游ゴシック" panose="020B0400000000000000" pitchFamily="50" charset="-128"/>
              <a:ea typeface="游ゴシック" panose="020B0400000000000000" pitchFamily="50" charset="-128"/>
              <a:cs typeface="BIZ UDPGothic"/>
              <a:sym typeface="BIZ UDPGothic"/>
            </a:endParaRPr>
          </a:p>
          <a:p>
            <a:pPr algn="ctr">
              <a:spcBef>
                <a:spcPts val="515"/>
              </a:spcBef>
              <a:buClr>
                <a:srgbClr val="000000"/>
              </a:buClr>
              <a:buSzPts val="1100"/>
            </a:pPr>
            <a:r>
              <a:rPr lang="ja-JP" altLang="en-US" sz="1416" b="1">
                <a:solidFill>
                  <a:schemeClr val="dk1"/>
                </a:solidFill>
                <a:latin typeface="游ゴシック" panose="020B0400000000000000" pitchFamily="50" charset="-128"/>
                <a:ea typeface="游ゴシック" panose="020B0400000000000000" pitchFamily="50" charset="-128"/>
                <a:cs typeface="BIZ UDPGothic"/>
                <a:sym typeface="BIZ UDPGothic"/>
              </a:rPr>
              <a:t>大崎保健所獣疫薬事班</a:t>
            </a:r>
            <a:endParaRPr sz="1416" b="1" dirty="0">
              <a:solidFill>
                <a:schemeClr val="dk1"/>
              </a:solidFill>
              <a:latin typeface="游ゴシック" panose="020B0400000000000000" pitchFamily="50" charset="-128"/>
              <a:ea typeface="游ゴシック" panose="020B0400000000000000" pitchFamily="50" charset="-128"/>
              <a:cs typeface="BIZ UDPGothic"/>
              <a:sym typeface="BIZ UDPGothic"/>
            </a:endParaRPr>
          </a:p>
          <a:p>
            <a:pPr algn="ctr">
              <a:buClr>
                <a:srgbClr val="000000"/>
              </a:buClr>
              <a:buSzPts val="1100"/>
            </a:pPr>
            <a:r>
              <a:rPr lang="en-US" altLang="ja" sz="1416" b="1" dirty="0">
                <a:solidFill>
                  <a:schemeClr val="dk1"/>
                </a:solidFill>
                <a:latin typeface="游ゴシック" panose="020B0400000000000000" pitchFamily="50" charset="-128"/>
                <a:ea typeface="游ゴシック" panose="020B0400000000000000" pitchFamily="50" charset="-128"/>
                <a:cs typeface="BIZ UDPGothic"/>
                <a:sym typeface="BIZ UDPGothic"/>
              </a:rPr>
              <a:t>0229-</a:t>
            </a:r>
            <a:r>
              <a:rPr lang="en-US" altLang="ja-JP" sz="1416" b="1" dirty="0">
                <a:solidFill>
                  <a:schemeClr val="dk1"/>
                </a:solidFill>
                <a:latin typeface="游ゴシック" panose="020B0400000000000000" pitchFamily="50" charset="-128"/>
                <a:ea typeface="游ゴシック" panose="020B0400000000000000" pitchFamily="50" charset="-128"/>
                <a:cs typeface="BIZ UDPGothic"/>
                <a:sym typeface="BIZ UDPGothic"/>
              </a:rPr>
              <a:t>87-8001</a:t>
            </a:r>
            <a:endParaRPr sz="1416" b="1" dirty="0">
              <a:solidFill>
                <a:schemeClr val="dk1"/>
              </a:solidFill>
              <a:latin typeface="游ゴシック" panose="020B0400000000000000" pitchFamily="50" charset="-128"/>
              <a:ea typeface="游ゴシック" panose="020B0400000000000000" pitchFamily="50" charset="-128"/>
              <a:cs typeface="BIZ UDPGothic"/>
              <a:sym typeface="BIZ UDPGothic"/>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07"/>
        <p:cNvGrpSpPr/>
        <p:nvPr/>
      </p:nvGrpSpPr>
      <p:grpSpPr>
        <a:xfrm>
          <a:off x="0" y="0"/>
          <a:ext cx="0" cy="0"/>
          <a:chOff x="0" y="0"/>
          <a:chExt cx="0" cy="0"/>
        </a:xfrm>
      </p:grpSpPr>
      <p:sp>
        <p:nvSpPr>
          <p:cNvPr id="108" name="Google Shape;108;p16"/>
          <p:cNvSpPr txBox="1">
            <a:spLocks noGrp="1"/>
          </p:cNvSpPr>
          <p:nvPr>
            <p:ph type="ctrTitle"/>
          </p:nvPr>
        </p:nvSpPr>
        <p:spPr>
          <a:xfrm>
            <a:off x="1475638" y="924468"/>
            <a:ext cx="9241144" cy="5483671"/>
          </a:xfrm>
          <a:prstGeom prst="rect">
            <a:avLst/>
          </a:prstGeom>
        </p:spPr>
        <p:txBody>
          <a:bodyPr spcFirstLastPara="1" vert="horz" wrap="square" lIns="409119" tIns="83124" rIns="83124" bIns="83124" rtlCol="0" anchor="t" anchorCtr="0">
            <a:noAutofit/>
          </a:bodyPr>
          <a:lstStyle/>
          <a:p>
            <a:pPr algn="l">
              <a:lnSpc>
                <a:spcPct val="100000"/>
              </a:lnSpc>
              <a:spcBef>
                <a:spcPts val="644"/>
              </a:spcBef>
            </a:pPr>
            <a:r>
              <a:rPr lang="ja" altLang="en-US" sz="1545" dirty="0">
                <a:solidFill>
                  <a:srgbClr val="000000"/>
                </a:solidFill>
                <a:highlight>
                  <a:srgbClr val="FFFFFF"/>
                </a:highlight>
                <a:latin typeface="游ゴシック" panose="020B0400000000000000" pitchFamily="50" charset="-128"/>
                <a:ea typeface="游ゴシック" panose="020B0400000000000000" pitchFamily="50" charset="-128"/>
                <a:cs typeface="BIZ UDPGothic"/>
                <a:sym typeface="BIZ UDPGothic"/>
              </a:rPr>
              <a:t>当薬局は、「個人情報保護法」及び厚生労働省の「ガイドライン」に従い、質の高いサービス提供のため、皆様の個人情報の適切な管理を徹底します。個人情報の適正な取扱いを保証するため、以下の措置を講じます。</a:t>
            </a:r>
            <a:endParaRPr sz="1545" dirty="0">
              <a:solidFill>
                <a:srgbClr val="000000"/>
              </a:solidFill>
              <a:highlight>
                <a:srgbClr val="FFFFFF"/>
              </a:highlight>
              <a:latin typeface="游ゴシック" panose="020B0400000000000000" pitchFamily="50" charset="-128"/>
              <a:ea typeface="游ゴシック" panose="020B0400000000000000" pitchFamily="50" charset="-128"/>
              <a:cs typeface="BIZ UDPGothic"/>
              <a:sym typeface="BIZ UDPGothic"/>
            </a:endParaRPr>
          </a:p>
          <a:p>
            <a:pPr marL="588508" indent="-384165" algn="l">
              <a:lnSpc>
                <a:spcPct val="100000"/>
              </a:lnSpc>
              <a:spcBef>
                <a:spcPts val="644"/>
              </a:spcBef>
              <a:buClr>
                <a:srgbClr val="000000"/>
              </a:buClr>
              <a:buSzPts val="1100"/>
              <a:buFont typeface="BIZ UDPGothic"/>
              <a:buChar char="●"/>
            </a:pPr>
            <a:r>
              <a:rPr lang="ja" altLang="en-US" sz="1416" dirty="0">
                <a:solidFill>
                  <a:srgbClr val="000000"/>
                </a:solidFill>
                <a:highlight>
                  <a:srgbClr val="FFFFFF"/>
                </a:highlight>
                <a:latin typeface="游ゴシック" panose="020B0400000000000000" pitchFamily="50" charset="-128"/>
                <a:ea typeface="游ゴシック" panose="020B0400000000000000" pitchFamily="50" charset="-128"/>
                <a:cs typeface="BIZ UDPGothic"/>
                <a:sym typeface="BIZ UDPGothic"/>
              </a:rPr>
              <a:t>関連する法令やガイドラインを厳守します。 </a:t>
            </a:r>
            <a:endParaRPr sz="1416" dirty="0">
              <a:solidFill>
                <a:srgbClr val="000000"/>
              </a:solidFill>
              <a:highlight>
                <a:srgbClr val="FFFFFF"/>
              </a:highlight>
              <a:latin typeface="游ゴシック" panose="020B0400000000000000" pitchFamily="50" charset="-128"/>
              <a:ea typeface="游ゴシック" panose="020B0400000000000000" pitchFamily="50" charset="-128"/>
              <a:cs typeface="BIZ UDPGothic"/>
              <a:sym typeface="BIZ UDPGothic"/>
            </a:endParaRPr>
          </a:p>
          <a:p>
            <a:pPr marL="588508" indent="-384165" algn="l">
              <a:lnSpc>
                <a:spcPct val="100000"/>
              </a:lnSpc>
              <a:spcBef>
                <a:spcPts val="644"/>
              </a:spcBef>
              <a:buClr>
                <a:srgbClr val="000000"/>
              </a:buClr>
              <a:buSzPts val="1100"/>
              <a:buFont typeface="BIZ UDPGothic"/>
              <a:buChar char="●"/>
            </a:pPr>
            <a:r>
              <a:rPr lang="ja" altLang="en-US" sz="1416" dirty="0">
                <a:solidFill>
                  <a:srgbClr val="000000"/>
                </a:solidFill>
                <a:highlight>
                  <a:srgbClr val="FFFFFF"/>
                </a:highlight>
                <a:latin typeface="游ゴシック" panose="020B0400000000000000" pitchFamily="50" charset="-128"/>
                <a:ea typeface="游ゴシック" panose="020B0400000000000000" pitchFamily="50" charset="-128"/>
                <a:cs typeface="BIZ UDPGothic"/>
                <a:sym typeface="BIZ UDPGothic"/>
              </a:rPr>
              <a:t>個人情報管理のルールを定め、全従業員がこれを遵守するよう徹底します。</a:t>
            </a:r>
            <a:endParaRPr sz="1416" dirty="0">
              <a:solidFill>
                <a:srgbClr val="000000"/>
              </a:solidFill>
              <a:highlight>
                <a:srgbClr val="FFFFFF"/>
              </a:highlight>
              <a:latin typeface="游ゴシック" panose="020B0400000000000000" pitchFamily="50" charset="-128"/>
              <a:ea typeface="游ゴシック" panose="020B0400000000000000" pitchFamily="50" charset="-128"/>
              <a:cs typeface="BIZ UDPGothic"/>
              <a:sym typeface="BIZ UDPGothic"/>
            </a:endParaRPr>
          </a:p>
          <a:p>
            <a:pPr marL="588508" indent="-384165" algn="l">
              <a:lnSpc>
                <a:spcPct val="100000"/>
              </a:lnSpc>
              <a:spcBef>
                <a:spcPts val="644"/>
              </a:spcBef>
              <a:buClr>
                <a:srgbClr val="000000"/>
              </a:buClr>
              <a:buSzPts val="1100"/>
              <a:buFont typeface="BIZ UDPGothic"/>
              <a:buChar char="●"/>
            </a:pPr>
            <a:r>
              <a:rPr lang="ja" altLang="en-US" sz="1416" dirty="0">
                <a:solidFill>
                  <a:srgbClr val="000000"/>
                </a:solidFill>
                <a:highlight>
                  <a:srgbClr val="FFFFFF"/>
                </a:highlight>
                <a:latin typeface="游ゴシック" panose="020B0400000000000000" pitchFamily="50" charset="-128"/>
                <a:ea typeface="游ゴシック" panose="020B0400000000000000" pitchFamily="50" charset="-128"/>
                <a:cs typeface="BIZ UDPGothic"/>
                <a:sym typeface="BIZ UDPGothic"/>
              </a:rPr>
              <a:t>安全管理措置をし、漏洩・滅失・棄損の防止に努めます。 </a:t>
            </a:r>
            <a:endParaRPr sz="1416" dirty="0">
              <a:solidFill>
                <a:srgbClr val="000000"/>
              </a:solidFill>
              <a:highlight>
                <a:srgbClr val="FFFFFF"/>
              </a:highlight>
              <a:latin typeface="游ゴシック" panose="020B0400000000000000" pitchFamily="50" charset="-128"/>
              <a:ea typeface="游ゴシック" panose="020B0400000000000000" pitchFamily="50" charset="-128"/>
              <a:cs typeface="BIZ UDPGothic"/>
              <a:sym typeface="BIZ UDPGothic"/>
            </a:endParaRPr>
          </a:p>
          <a:p>
            <a:pPr marL="588508" indent="-384165" algn="l">
              <a:lnSpc>
                <a:spcPct val="100000"/>
              </a:lnSpc>
              <a:spcBef>
                <a:spcPts val="644"/>
              </a:spcBef>
              <a:buClr>
                <a:srgbClr val="000000"/>
              </a:buClr>
              <a:buSzPts val="1100"/>
              <a:buFont typeface="BIZ UDPGothic"/>
              <a:buChar char="●"/>
            </a:pPr>
            <a:r>
              <a:rPr lang="ja" altLang="en-US" sz="1416" dirty="0">
                <a:solidFill>
                  <a:srgbClr val="000000"/>
                </a:solidFill>
                <a:highlight>
                  <a:srgbClr val="FFFFFF"/>
                </a:highlight>
                <a:latin typeface="游ゴシック" panose="020B0400000000000000" pitchFamily="50" charset="-128"/>
                <a:ea typeface="游ゴシック" panose="020B0400000000000000" pitchFamily="50" charset="-128"/>
                <a:cs typeface="BIZ UDPGothic"/>
                <a:sym typeface="BIZ UDPGothic"/>
              </a:rPr>
              <a:t>定期的に個人情報の取扱い状況を確認し、問題があれば改善します。 </a:t>
            </a:r>
            <a:endParaRPr sz="1416" dirty="0">
              <a:solidFill>
                <a:srgbClr val="000000"/>
              </a:solidFill>
              <a:highlight>
                <a:srgbClr val="FFFFFF"/>
              </a:highlight>
              <a:latin typeface="游ゴシック" panose="020B0400000000000000" pitchFamily="50" charset="-128"/>
              <a:ea typeface="游ゴシック" panose="020B0400000000000000" pitchFamily="50" charset="-128"/>
              <a:cs typeface="BIZ UDPGothic"/>
              <a:sym typeface="BIZ UDPGothic"/>
            </a:endParaRPr>
          </a:p>
          <a:p>
            <a:pPr marL="588508" indent="-384165" algn="l">
              <a:lnSpc>
                <a:spcPct val="100000"/>
              </a:lnSpc>
              <a:spcBef>
                <a:spcPts val="644"/>
              </a:spcBef>
              <a:buClr>
                <a:srgbClr val="000000"/>
              </a:buClr>
              <a:buSzPts val="1100"/>
              <a:buFont typeface="BIZ UDPGothic"/>
              <a:buChar char="●"/>
            </a:pPr>
            <a:r>
              <a:rPr lang="ja" altLang="en-US" sz="1416" dirty="0">
                <a:solidFill>
                  <a:srgbClr val="000000"/>
                </a:solidFill>
                <a:highlight>
                  <a:srgbClr val="FFFFFF"/>
                </a:highlight>
                <a:latin typeface="游ゴシック" panose="020B0400000000000000" pitchFamily="50" charset="-128"/>
                <a:ea typeface="游ゴシック" panose="020B0400000000000000" pitchFamily="50" charset="-128"/>
                <a:cs typeface="BIZ UDPGothic"/>
                <a:sym typeface="BIZ UDPGothic"/>
              </a:rPr>
              <a:t>個人情報を取得する際は、使用目的を明示し、同意を得た上でのみ利用します。ただし、本人の了解を得ている場合、法令に基づく場合、個人を識別できないよう匿名化した場合などは除きます。 </a:t>
            </a:r>
            <a:endParaRPr sz="1416" dirty="0">
              <a:solidFill>
                <a:srgbClr val="000000"/>
              </a:solidFill>
              <a:highlight>
                <a:srgbClr val="FFFFFF"/>
              </a:highlight>
              <a:latin typeface="游ゴシック" panose="020B0400000000000000" pitchFamily="50" charset="-128"/>
              <a:ea typeface="游ゴシック" panose="020B0400000000000000" pitchFamily="50" charset="-128"/>
              <a:cs typeface="BIZ UDPGothic"/>
              <a:sym typeface="BIZ UDPGothic"/>
            </a:endParaRPr>
          </a:p>
          <a:p>
            <a:pPr marL="588508" indent="-384165" algn="l">
              <a:lnSpc>
                <a:spcPct val="100000"/>
              </a:lnSpc>
              <a:spcBef>
                <a:spcPts val="644"/>
              </a:spcBef>
              <a:buClr>
                <a:srgbClr val="000000"/>
              </a:buClr>
              <a:buSzPts val="1100"/>
              <a:buFont typeface="BIZ UDPGothic"/>
              <a:buChar char="●"/>
            </a:pPr>
            <a:r>
              <a:rPr lang="ja" altLang="en-US" sz="1416" dirty="0">
                <a:solidFill>
                  <a:srgbClr val="000000"/>
                </a:solidFill>
                <a:highlight>
                  <a:srgbClr val="FFFFFF"/>
                </a:highlight>
                <a:latin typeface="游ゴシック" panose="020B0400000000000000" pitchFamily="50" charset="-128"/>
                <a:ea typeface="游ゴシック" panose="020B0400000000000000" pitchFamily="50" charset="-128"/>
                <a:cs typeface="BIZ UDPGothic"/>
                <a:sym typeface="BIZ UDPGothic"/>
              </a:rPr>
              <a:t>業務委託時には、委託先が当薬局の方針を理解し、適切に個人情報を扱うよう監督します。</a:t>
            </a:r>
            <a:endParaRPr sz="1416" dirty="0">
              <a:solidFill>
                <a:srgbClr val="000000"/>
              </a:solidFill>
              <a:highlight>
                <a:srgbClr val="FFFFFF"/>
              </a:highlight>
              <a:latin typeface="游ゴシック" panose="020B0400000000000000" pitchFamily="50" charset="-128"/>
              <a:ea typeface="游ゴシック" panose="020B0400000000000000" pitchFamily="50" charset="-128"/>
              <a:cs typeface="BIZ UDPGothic"/>
              <a:sym typeface="BIZ UDPGothic"/>
            </a:endParaRPr>
          </a:p>
          <a:p>
            <a:pPr marL="588508" indent="-384165" algn="l">
              <a:lnSpc>
                <a:spcPct val="100000"/>
              </a:lnSpc>
              <a:spcBef>
                <a:spcPts val="644"/>
              </a:spcBef>
              <a:buClr>
                <a:srgbClr val="000000"/>
              </a:buClr>
              <a:buSzPts val="1100"/>
              <a:buFont typeface="BIZ UDPGothic"/>
              <a:buChar char="●"/>
            </a:pPr>
            <a:r>
              <a:rPr lang="ja" altLang="en-US" sz="1416" dirty="0">
                <a:solidFill>
                  <a:srgbClr val="000000"/>
                </a:solidFill>
                <a:highlight>
                  <a:srgbClr val="FFFFFF"/>
                </a:highlight>
                <a:latin typeface="游ゴシック" panose="020B0400000000000000" pitchFamily="50" charset="-128"/>
                <a:ea typeface="游ゴシック" panose="020B0400000000000000" pitchFamily="50" charset="-128"/>
                <a:cs typeface="BIZ UDPGothic"/>
                <a:sym typeface="BIZ UDPGothic"/>
              </a:rPr>
              <a:t>個人情報に関する相談体制を整え、迅速に対応します。</a:t>
            </a:r>
            <a:endParaRPr sz="1416" dirty="0">
              <a:solidFill>
                <a:srgbClr val="000000"/>
              </a:solidFill>
              <a:highlight>
                <a:srgbClr val="FFFFFF"/>
              </a:highlight>
              <a:latin typeface="游ゴシック" panose="020B0400000000000000" pitchFamily="50" charset="-128"/>
              <a:ea typeface="游ゴシック" panose="020B0400000000000000" pitchFamily="50" charset="-128"/>
              <a:cs typeface="BIZ UDPGothic"/>
              <a:sym typeface="BIZ UDPGothic"/>
            </a:endParaRPr>
          </a:p>
          <a:p>
            <a:pPr algn="l">
              <a:lnSpc>
                <a:spcPct val="100000"/>
              </a:lnSpc>
              <a:spcBef>
                <a:spcPts val="644"/>
              </a:spcBef>
            </a:pPr>
            <a:endParaRPr sz="1416" dirty="0">
              <a:solidFill>
                <a:srgbClr val="000000"/>
              </a:solidFill>
              <a:highlight>
                <a:srgbClr val="FFFFFF"/>
              </a:highlight>
              <a:latin typeface="游ゴシック" panose="020B0400000000000000" pitchFamily="50" charset="-128"/>
              <a:ea typeface="游ゴシック" panose="020B0400000000000000" pitchFamily="50" charset="-128"/>
              <a:cs typeface="BIZ UDPGothic"/>
              <a:sym typeface="BIZ UDPGothic"/>
            </a:endParaRPr>
          </a:p>
          <a:p>
            <a:pPr algn="l">
              <a:lnSpc>
                <a:spcPct val="100000"/>
              </a:lnSpc>
              <a:spcBef>
                <a:spcPts val="644"/>
              </a:spcBef>
            </a:pPr>
            <a:r>
              <a:rPr lang="ja" altLang="en-US" sz="1545" dirty="0">
                <a:solidFill>
                  <a:srgbClr val="000000"/>
                </a:solidFill>
                <a:highlight>
                  <a:srgbClr val="FFFFFF"/>
                </a:highlight>
                <a:latin typeface="游ゴシック" panose="020B0400000000000000" pitchFamily="50" charset="-128"/>
                <a:ea typeface="游ゴシック" panose="020B0400000000000000" pitchFamily="50" charset="-128"/>
                <a:cs typeface="BIZ UDPGothic"/>
                <a:sym typeface="BIZ UDPGothic"/>
              </a:rPr>
              <a:t>当薬局は、次の事項についてご本人から申し出があった場合、適切かつ迅速に対応します。 </a:t>
            </a:r>
            <a:endParaRPr sz="1545" dirty="0">
              <a:solidFill>
                <a:srgbClr val="000000"/>
              </a:solidFill>
              <a:highlight>
                <a:srgbClr val="FFFFFF"/>
              </a:highlight>
              <a:latin typeface="游ゴシック" panose="020B0400000000000000" pitchFamily="50" charset="-128"/>
              <a:ea typeface="游ゴシック" panose="020B0400000000000000" pitchFamily="50" charset="-128"/>
              <a:cs typeface="BIZ UDPGothic"/>
              <a:sym typeface="BIZ UDPGothic"/>
            </a:endParaRPr>
          </a:p>
          <a:p>
            <a:pPr marL="588508" indent="-384165" algn="l">
              <a:lnSpc>
                <a:spcPct val="100000"/>
              </a:lnSpc>
              <a:spcBef>
                <a:spcPts val="644"/>
              </a:spcBef>
              <a:buClr>
                <a:srgbClr val="000000"/>
              </a:buClr>
              <a:buSzPts val="1100"/>
              <a:buFont typeface="BIZ UDPGothic"/>
              <a:buChar char="●"/>
            </a:pPr>
            <a:r>
              <a:rPr lang="ja" altLang="en-US" sz="1416" dirty="0">
                <a:solidFill>
                  <a:srgbClr val="000000"/>
                </a:solidFill>
                <a:highlight>
                  <a:srgbClr val="FFFFFF"/>
                </a:highlight>
                <a:latin typeface="游ゴシック" panose="020B0400000000000000" pitchFamily="50" charset="-128"/>
                <a:ea typeface="游ゴシック" panose="020B0400000000000000" pitchFamily="50" charset="-128"/>
                <a:cs typeface="BIZ UDPGothic"/>
                <a:sym typeface="BIZ UDPGothic"/>
              </a:rPr>
              <a:t>個人情報の利用目的に同意しがたい場合 </a:t>
            </a:r>
            <a:endParaRPr sz="1416" dirty="0">
              <a:solidFill>
                <a:srgbClr val="000000"/>
              </a:solidFill>
              <a:highlight>
                <a:srgbClr val="FFFFFF"/>
              </a:highlight>
              <a:latin typeface="游ゴシック" panose="020B0400000000000000" pitchFamily="50" charset="-128"/>
              <a:ea typeface="游ゴシック" panose="020B0400000000000000" pitchFamily="50" charset="-128"/>
              <a:cs typeface="BIZ UDPGothic"/>
              <a:sym typeface="BIZ UDPGothic"/>
            </a:endParaRPr>
          </a:p>
          <a:p>
            <a:pPr marL="588508" indent="-384165" algn="l">
              <a:lnSpc>
                <a:spcPct val="100000"/>
              </a:lnSpc>
              <a:spcBef>
                <a:spcPts val="644"/>
              </a:spcBef>
              <a:buClr>
                <a:srgbClr val="000000"/>
              </a:buClr>
              <a:buSzPts val="1100"/>
              <a:buFont typeface="BIZ UDPGothic"/>
              <a:buChar char="●"/>
            </a:pPr>
            <a:r>
              <a:rPr lang="ja" altLang="en-US" sz="1416" dirty="0">
                <a:solidFill>
                  <a:srgbClr val="000000"/>
                </a:solidFill>
                <a:highlight>
                  <a:srgbClr val="FFFFFF"/>
                </a:highlight>
                <a:latin typeface="游ゴシック" panose="020B0400000000000000" pitchFamily="50" charset="-128"/>
                <a:ea typeface="游ゴシック" panose="020B0400000000000000" pitchFamily="50" charset="-128"/>
                <a:cs typeface="BIZ UDPGothic"/>
                <a:sym typeface="BIZ UDPGothic"/>
              </a:rPr>
              <a:t>個人情報の開示、訂正、利用停止など（法令により応じられない場合を除く） </a:t>
            </a:r>
            <a:endParaRPr sz="1416" dirty="0">
              <a:solidFill>
                <a:srgbClr val="000000"/>
              </a:solidFill>
              <a:highlight>
                <a:srgbClr val="FFFFFF"/>
              </a:highlight>
              <a:latin typeface="游ゴシック" panose="020B0400000000000000" pitchFamily="50" charset="-128"/>
              <a:ea typeface="游ゴシック" panose="020B0400000000000000" pitchFamily="50" charset="-128"/>
              <a:cs typeface="BIZ UDPGothic"/>
              <a:sym typeface="BIZ UDPGothic"/>
            </a:endParaRPr>
          </a:p>
          <a:p>
            <a:pPr marL="588508" indent="-384165" algn="l">
              <a:lnSpc>
                <a:spcPct val="100000"/>
              </a:lnSpc>
              <a:spcBef>
                <a:spcPts val="644"/>
              </a:spcBef>
              <a:buClr>
                <a:srgbClr val="000000"/>
              </a:buClr>
              <a:buSzPts val="1100"/>
              <a:buFont typeface="BIZ UDPGothic"/>
              <a:buChar char="●"/>
            </a:pPr>
            <a:r>
              <a:rPr lang="ja" altLang="en-US" sz="1416" dirty="0">
                <a:solidFill>
                  <a:srgbClr val="000000"/>
                </a:solidFill>
                <a:highlight>
                  <a:srgbClr val="FFFFFF"/>
                </a:highlight>
                <a:latin typeface="游ゴシック" panose="020B0400000000000000" pitchFamily="50" charset="-128"/>
                <a:ea typeface="游ゴシック" panose="020B0400000000000000" pitchFamily="50" charset="-128"/>
                <a:cs typeface="BIZ UDPGothic"/>
                <a:sym typeface="BIZ UDPGothic"/>
              </a:rPr>
              <a:t>個人情報が漏洩・滅失・棄損した場合、または、その可能性が疑われる場合 </a:t>
            </a:r>
            <a:endParaRPr sz="1416" dirty="0">
              <a:solidFill>
                <a:srgbClr val="000000"/>
              </a:solidFill>
              <a:highlight>
                <a:srgbClr val="FFFFFF"/>
              </a:highlight>
              <a:latin typeface="游ゴシック" panose="020B0400000000000000" pitchFamily="50" charset="-128"/>
              <a:ea typeface="游ゴシック" panose="020B0400000000000000" pitchFamily="50" charset="-128"/>
              <a:cs typeface="BIZ UDPGothic"/>
              <a:sym typeface="BIZ UDPGothic"/>
            </a:endParaRPr>
          </a:p>
          <a:p>
            <a:pPr marL="588508" indent="-384165" algn="l">
              <a:lnSpc>
                <a:spcPct val="100000"/>
              </a:lnSpc>
              <a:spcBef>
                <a:spcPts val="644"/>
              </a:spcBef>
              <a:spcAft>
                <a:spcPts val="644"/>
              </a:spcAft>
              <a:buClr>
                <a:srgbClr val="000000"/>
              </a:buClr>
              <a:buSzPts val="1100"/>
              <a:buFont typeface="BIZ UDPGothic"/>
              <a:buChar char="●"/>
            </a:pPr>
            <a:r>
              <a:rPr lang="ja" altLang="en-US" sz="1416" dirty="0">
                <a:solidFill>
                  <a:srgbClr val="000000"/>
                </a:solidFill>
                <a:highlight>
                  <a:srgbClr val="FFFFFF"/>
                </a:highlight>
                <a:latin typeface="游ゴシック" panose="020B0400000000000000" pitchFamily="50" charset="-128"/>
                <a:ea typeface="游ゴシック" panose="020B0400000000000000" pitchFamily="50" charset="-128"/>
                <a:cs typeface="BIZ UDPGothic"/>
                <a:sym typeface="BIZ UDPGothic"/>
              </a:rPr>
              <a:t>その他、個人情報の取扱い</a:t>
            </a:r>
            <a:endParaRPr sz="1416" dirty="0">
              <a:solidFill>
                <a:srgbClr val="000000"/>
              </a:solidFill>
              <a:latin typeface="游ゴシック" panose="020B0400000000000000" pitchFamily="50" charset="-128"/>
              <a:ea typeface="游ゴシック" panose="020B0400000000000000" pitchFamily="50" charset="-128"/>
              <a:cs typeface="M PLUS 1p"/>
              <a:sym typeface="M PLUS 1p"/>
            </a:endParaRPr>
          </a:p>
        </p:txBody>
      </p:sp>
      <p:sp>
        <p:nvSpPr>
          <p:cNvPr id="109" name="Google Shape;109;p16"/>
          <p:cNvSpPr txBox="1"/>
          <p:nvPr/>
        </p:nvSpPr>
        <p:spPr>
          <a:xfrm>
            <a:off x="1508012" y="274377"/>
            <a:ext cx="9241144" cy="796291"/>
          </a:xfrm>
          <a:prstGeom prst="rect">
            <a:avLst/>
          </a:prstGeom>
          <a:noFill/>
          <a:ln>
            <a:noFill/>
          </a:ln>
        </p:spPr>
        <p:txBody>
          <a:bodyPr spcFirstLastPara="1" wrap="square" lIns="117687" tIns="117687" rIns="117687" bIns="117687" anchor="ctr" anchorCtr="0">
            <a:noAutofit/>
          </a:bodyPr>
          <a:lstStyle/>
          <a:p>
            <a:pPr algn="ctr">
              <a:buClr>
                <a:srgbClr val="000000"/>
              </a:buClr>
              <a:buSzPts val="1100"/>
            </a:pPr>
            <a:r>
              <a:rPr lang="ja" altLang="en-US" sz="3089" b="1" dirty="0">
                <a:latin typeface="游ゴシック" panose="020B0400000000000000" pitchFamily="50" charset="-128"/>
                <a:ea typeface="游ゴシック" panose="020B0400000000000000" pitchFamily="50" charset="-128"/>
                <a:cs typeface="BIZ UDPGothic"/>
                <a:sym typeface="BIZ UDPGothic"/>
              </a:rPr>
              <a:t>私たちの個人情報への基本的な考え方です</a:t>
            </a:r>
            <a:endParaRPr sz="3089" b="1" dirty="0">
              <a:latin typeface="游ゴシック" panose="020B0400000000000000" pitchFamily="50" charset="-128"/>
              <a:ea typeface="游ゴシック" panose="020B0400000000000000" pitchFamily="50" charset="-128"/>
              <a:cs typeface="BIZ UDPGothic"/>
              <a:sym typeface="BIZ UDPGothic"/>
            </a:endParaRPr>
          </a:p>
        </p:txBody>
      </p:sp>
      <p:sp>
        <p:nvSpPr>
          <p:cNvPr id="110" name="Google Shape;110;p16"/>
          <p:cNvSpPr txBox="1"/>
          <p:nvPr/>
        </p:nvSpPr>
        <p:spPr>
          <a:xfrm>
            <a:off x="1462122" y="6487723"/>
            <a:ext cx="9268176" cy="230546"/>
          </a:xfrm>
          <a:prstGeom prst="rect">
            <a:avLst/>
          </a:prstGeom>
          <a:solidFill>
            <a:srgbClr val="FF9900"/>
          </a:solidFill>
          <a:ln>
            <a:noFill/>
          </a:ln>
        </p:spPr>
        <p:txBody>
          <a:bodyPr spcFirstLastPara="1" wrap="square" lIns="117687" tIns="117687" rIns="117687" bIns="117687" anchor="ctr" anchorCtr="0">
            <a:noAutofit/>
          </a:bodyPr>
          <a:lstStyle/>
          <a:p>
            <a:pPr algn="ctr"/>
            <a:endParaRPr sz="3862" b="1" dirty="0">
              <a:solidFill>
                <a:srgbClr val="FFFFFF"/>
              </a:solidFill>
              <a:latin typeface="游ゴシック" panose="020B0400000000000000" pitchFamily="50" charset="-128"/>
              <a:ea typeface="游ゴシック" panose="020B0400000000000000" pitchFamily="50" charset="-128"/>
              <a:cs typeface="BIZ UDPGothic"/>
              <a:sym typeface="BIZ UDPGothic"/>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14"/>
        <p:cNvGrpSpPr/>
        <p:nvPr/>
      </p:nvGrpSpPr>
      <p:grpSpPr>
        <a:xfrm>
          <a:off x="0" y="0"/>
          <a:ext cx="0" cy="0"/>
          <a:chOff x="0" y="0"/>
          <a:chExt cx="0" cy="0"/>
        </a:xfrm>
      </p:grpSpPr>
      <p:sp>
        <p:nvSpPr>
          <p:cNvPr id="115" name="Google Shape;115;p17"/>
          <p:cNvSpPr txBox="1">
            <a:spLocks noGrp="1"/>
          </p:cNvSpPr>
          <p:nvPr>
            <p:ph type="ctrTitle"/>
          </p:nvPr>
        </p:nvSpPr>
        <p:spPr>
          <a:xfrm>
            <a:off x="1475638" y="969619"/>
            <a:ext cx="9241144" cy="5450846"/>
          </a:xfrm>
          <a:prstGeom prst="rect">
            <a:avLst/>
          </a:prstGeom>
        </p:spPr>
        <p:txBody>
          <a:bodyPr spcFirstLastPara="1" vert="horz" wrap="square" lIns="409119" tIns="83124" rIns="83124" bIns="83124" rtlCol="0" anchor="t" anchorCtr="0">
            <a:noAutofit/>
          </a:bodyPr>
          <a:lstStyle/>
          <a:p>
            <a:pPr algn="l">
              <a:lnSpc>
                <a:spcPct val="100000"/>
              </a:lnSpc>
              <a:spcBef>
                <a:spcPts val="644"/>
              </a:spcBef>
              <a:buClr>
                <a:schemeClr val="dk1"/>
              </a:buClr>
              <a:buSzPts val="1100"/>
            </a:pPr>
            <a:r>
              <a:rPr lang="ja" altLang="en-US" sz="1416" dirty="0">
                <a:solidFill>
                  <a:srgbClr val="000000"/>
                </a:solidFill>
                <a:highlight>
                  <a:srgbClr val="FFFFFF"/>
                </a:highlight>
                <a:latin typeface="游ゴシック" panose="020B0400000000000000" pitchFamily="50" charset="-128"/>
                <a:ea typeface="游ゴシック" panose="020B0400000000000000" pitchFamily="50" charset="-128"/>
                <a:cs typeface="BIZ UDPGothic"/>
                <a:sym typeface="BIZ UDPGothic"/>
              </a:rPr>
              <a:t>当薬局では、良質かつ適切なサービスを提供するため、皆様の個人情報を厳重に取り扱っています。個人情報の管理に関する当薬局の基本方針に従い、情報の保護に努めています。個人情報の取り扱いに関してご質問や不明点があれば、どうぞお気軽にお問い合わせください。</a:t>
            </a:r>
            <a:endParaRPr sz="1416" dirty="0">
              <a:solidFill>
                <a:srgbClr val="000000"/>
              </a:solidFill>
              <a:highlight>
                <a:srgbClr val="FFFFFF"/>
              </a:highlight>
              <a:latin typeface="游ゴシック" panose="020B0400000000000000" pitchFamily="50" charset="-128"/>
              <a:ea typeface="游ゴシック" panose="020B0400000000000000" pitchFamily="50" charset="-128"/>
              <a:cs typeface="BIZ UDPGothic"/>
              <a:sym typeface="BIZ UDPGothic"/>
            </a:endParaRPr>
          </a:p>
          <a:p>
            <a:pPr algn="l">
              <a:lnSpc>
                <a:spcPct val="115000"/>
              </a:lnSpc>
              <a:spcBef>
                <a:spcPts val="644"/>
              </a:spcBef>
              <a:buClr>
                <a:schemeClr val="dk1"/>
              </a:buClr>
              <a:buSzPts val="1100"/>
            </a:pPr>
            <a:r>
              <a:rPr lang="ja" altLang="en-US" sz="1416" b="1" dirty="0">
                <a:solidFill>
                  <a:srgbClr val="000000"/>
                </a:solidFill>
                <a:highlight>
                  <a:srgbClr val="FFFFFF"/>
                </a:highlight>
                <a:latin typeface="游ゴシック" panose="020B0400000000000000" pitchFamily="50" charset="-128"/>
                <a:ea typeface="游ゴシック" panose="020B0400000000000000" pitchFamily="50" charset="-128"/>
                <a:cs typeface="BIZ UDPGothic"/>
                <a:sym typeface="BIZ UDPGothic"/>
              </a:rPr>
              <a:t>当薬局は、個人情報を下記の目的達成に必要な範囲で利用いたします</a:t>
            </a:r>
            <a:endParaRPr sz="1416" b="1" dirty="0">
              <a:solidFill>
                <a:srgbClr val="000000"/>
              </a:solidFill>
              <a:highlight>
                <a:srgbClr val="FFFFFF"/>
              </a:highlight>
              <a:latin typeface="游ゴシック" panose="020B0400000000000000" pitchFamily="50" charset="-128"/>
              <a:ea typeface="游ゴシック" panose="020B0400000000000000" pitchFamily="50" charset="-128"/>
              <a:cs typeface="BIZ UDPGothic"/>
              <a:sym typeface="BIZ UDPGothic"/>
            </a:endParaRPr>
          </a:p>
          <a:p>
            <a:pPr marL="588508" indent="-384165" algn="l">
              <a:lnSpc>
                <a:spcPct val="115000"/>
              </a:lnSpc>
              <a:spcBef>
                <a:spcPts val="644"/>
              </a:spcBef>
              <a:buClr>
                <a:srgbClr val="000000"/>
              </a:buClr>
              <a:buSzPts val="1100"/>
              <a:buFont typeface="BIZ UDPGothic"/>
              <a:buChar char="●"/>
            </a:pPr>
            <a:r>
              <a:rPr lang="ja" altLang="en-US" sz="1416" dirty="0">
                <a:solidFill>
                  <a:srgbClr val="000000"/>
                </a:solidFill>
                <a:highlight>
                  <a:srgbClr val="FFFFFF"/>
                </a:highlight>
                <a:latin typeface="游ゴシック" panose="020B0400000000000000" pitchFamily="50" charset="-128"/>
                <a:ea typeface="游ゴシック" panose="020B0400000000000000" pitchFamily="50" charset="-128"/>
                <a:cs typeface="BIZ UDPGothic"/>
                <a:sym typeface="BIZ UDPGothic"/>
              </a:rPr>
              <a:t>当薬局での調剤サービス提供や業務改善のための基本情報収集</a:t>
            </a:r>
            <a:endParaRPr sz="1416" dirty="0">
              <a:solidFill>
                <a:srgbClr val="000000"/>
              </a:solidFill>
              <a:highlight>
                <a:srgbClr val="FFFFFF"/>
              </a:highlight>
              <a:latin typeface="游ゴシック" panose="020B0400000000000000" pitchFamily="50" charset="-128"/>
              <a:ea typeface="游ゴシック" panose="020B0400000000000000" pitchFamily="50" charset="-128"/>
              <a:cs typeface="BIZ UDPGothic"/>
              <a:sym typeface="BIZ UDPGothic"/>
            </a:endParaRPr>
          </a:p>
          <a:p>
            <a:pPr marL="588508" indent="-384165" algn="l">
              <a:lnSpc>
                <a:spcPct val="115000"/>
              </a:lnSpc>
              <a:spcBef>
                <a:spcPts val="0"/>
              </a:spcBef>
              <a:buClr>
                <a:srgbClr val="000000"/>
              </a:buClr>
              <a:buSzPts val="1100"/>
              <a:buFont typeface="BIZ UDPGothic"/>
              <a:buChar char="●"/>
            </a:pPr>
            <a:r>
              <a:rPr lang="ja" altLang="en-US" sz="1416" dirty="0">
                <a:solidFill>
                  <a:srgbClr val="000000"/>
                </a:solidFill>
                <a:highlight>
                  <a:srgbClr val="FFFFFF"/>
                </a:highlight>
                <a:latin typeface="游ゴシック" panose="020B0400000000000000" pitchFamily="50" charset="-128"/>
                <a:ea typeface="游ゴシック" panose="020B0400000000000000" pitchFamily="50" charset="-128"/>
                <a:cs typeface="BIZ UDPGothic"/>
                <a:sym typeface="BIZ UDPGothic"/>
              </a:rPr>
              <a:t>患者様の安全な医薬品使用のための情報収集（副作用歴、既往歴、アレルギー情報、体質、併用薬、住所、緊急連絡先など）</a:t>
            </a:r>
            <a:endParaRPr sz="1416" dirty="0">
              <a:solidFill>
                <a:srgbClr val="000000"/>
              </a:solidFill>
              <a:highlight>
                <a:srgbClr val="FFFFFF"/>
              </a:highlight>
              <a:latin typeface="游ゴシック" panose="020B0400000000000000" pitchFamily="50" charset="-128"/>
              <a:ea typeface="游ゴシック" panose="020B0400000000000000" pitchFamily="50" charset="-128"/>
              <a:cs typeface="BIZ UDPGothic"/>
              <a:sym typeface="BIZ UDPGothic"/>
            </a:endParaRPr>
          </a:p>
          <a:p>
            <a:pPr marL="588508" indent="-384165" algn="l">
              <a:lnSpc>
                <a:spcPct val="115000"/>
              </a:lnSpc>
              <a:spcBef>
                <a:spcPts val="0"/>
              </a:spcBef>
              <a:buClr>
                <a:srgbClr val="000000"/>
              </a:buClr>
              <a:buSzPts val="1100"/>
              <a:buFont typeface="BIZ UDPGothic"/>
              <a:buChar char="●"/>
            </a:pPr>
            <a:r>
              <a:rPr lang="ja" altLang="en-US" sz="1416" dirty="0">
                <a:solidFill>
                  <a:srgbClr val="000000"/>
                </a:solidFill>
                <a:highlight>
                  <a:srgbClr val="FFFFFF"/>
                </a:highlight>
                <a:latin typeface="游ゴシック" panose="020B0400000000000000" pitchFamily="50" charset="-128"/>
                <a:ea typeface="游ゴシック" panose="020B0400000000000000" pitchFamily="50" charset="-128"/>
                <a:cs typeface="BIZ UDPGothic"/>
                <a:sym typeface="BIZ UDPGothic"/>
              </a:rPr>
              <a:t>病院、診療所、他の薬局、訪問看護ステーション、介護サービス事業者との連携や照会対応</a:t>
            </a:r>
            <a:endParaRPr sz="1416" dirty="0">
              <a:solidFill>
                <a:srgbClr val="000000"/>
              </a:solidFill>
              <a:highlight>
                <a:srgbClr val="FFFFFF"/>
              </a:highlight>
              <a:latin typeface="游ゴシック" panose="020B0400000000000000" pitchFamily="50" charset="-128"/>
              <a:ea typeface="游ゴシック" panose="020B0400000000000000" pitchFamily="50" charset="-128"/>
              <a:cs typeface="BIZ UDPGothic"/>
              <a:sym typeface="BIZ UDPGothic"/>
            </a:endParaRPr>
          </a:p>
          <a:p>
            <a:pPr marL="588508" indent="-384165" algn="l">
              <a:lnSpc>
                <a:spcPct val="115000"/>
              </a:lnSpc>
              <a:spcBef>
                <a:spcPts val="0"/>
              </a:spcBef>
              <a:buClr>
                <a:srgbClr val="000000"/>
              </a:buClr>
              <a:buSzPts val="1100"/>
              <a:buFont typeface="BIZ UDPGothic"/>
              <a:buChar char="●"/>
            </a:pPr>
            <a:r>
              <a:rPr lang="ja" altLang="en-US" sz="1416" dirty="0">
                <a:solidFill>
                  <a:srgbClr val="000000"/>
                </a:solidFill>
                <a:highlight>
                  <a:srgbClr val="FFFFFF"/>
                </a:highlight>
                <a:latin typeface="游ゴシック" panose="020B0400000000000000" pitchFamily="50" charset="-128"/>
                <a:ea typeface="游ゴシック" panose="020B0400000000000000" pitchFamily="50" charset="-128"/>
                <a:cs typeface="BIZ UDPGothic"/>
                <a:sym typeface="BIZ UDPGothic"/>
              </a:rPr>
              <a:t>医療保険関連業務（調剤報酬明細書の提出、審査支払機関又は保険者への照会や回答など）</a:t>
            </a:r>
            <a:endParaRPr sz="1416" dirty="0">
              <a:solidFill>
                <a:srgbClr val="000000"/>
              </a:solidFill>
              <a:highlight>
                <a:srgbClr val="FFFFFF"/>
              </a:highlight>
              <a:latin typeface="游ゴシック" panose="020B0400000000000000" pitchFamily="50" charset="-128"/>
              <a:ea typeface="游ゴシック" panose="020B0400000000000000" pitchFamily="50" charset="-128"/>
              <a:cs typeface="BIZ UDPGothic"/>
              <a:sym typeface="BIZ UDPGothic"/>
            </a:endParaRPr>
          </a:p>
          <a:p>
            <a:pPr marL="588508" indent="-384165" algn="l">
              <a:lnSpc>
                <a:spcPct val="115000"/>
              </a:lnSpc>
              <a:spcBef>
                <a:spcPts val="0"/>
              </a:spcBef>
              <a:buClr>
                <a:srgbClr val="000000"/>
              </a:buClr>
              <a:buSzPts val="1100"/>
              <a:buFont typeface="BIZ UDPGothic"/>
              <a:buChar char="●"/>
            </a:pPr>
            <a:r>
              <a:rPr lang="ja" altLang="en-US" sz="1416" dirty="0">
                <a:solidFill>
                  <a:srgbClr val="000000"/>
                </a:solidFill>
                <a:highlight>
                  <a:srgbClr val="FFFFFF"/>
                </a:highlight>
                <a:latin typeface="游ゴシック" panose="020B0400000000000000" pitchFamily="50" charset="-128"/>
                <a:ea typeface="游ゴシック" panose="020B0400000000000000" pitchFamily="50" charset="-128"/>
                <a:cs typeface="BIZ UDPGothic"/>
                <a:sym typeface="BIZ UDPGothic"/>
              </a:rPr>
              <a:t>薬剤師賠償責任保険等に関わる保険会社や弁護士への相談や届出</a:t>
            </a:r>
            <a:endParaRPr sz="1416" dirty="0">
              <a:solidFill>
                <a:srgbClr val="000000"/>
              </a:solidFill>
              <a:highlight>
                <a:srgbClr val="FFFFFF"/>
              </a:highlight>
              <a:latin typeface="游ゴシック" panose="020B0400000000000000" pitchFamily="50" charset="-128"/>
              <a:ea typeface="游ゴシック" panose="020B0400000000000000" pitchFamily="50" charset="-128"/>
              <a:cs typeface="BIZ UDPGothic"/>
              <a:sym typeface="BIZ UDPGothic"/>
            </a:endParaRPr>
          </a:p>
          <a:p>
            <a:pPr marL="588508" indent="-384165" algn="l">
              <a:lnSpc>
                <a:spcPct val="115000"/>
              </a:lnSpc>
              <a:spcBef>
                <a:spcPts val="0"/>
              </a:spcBef>
              <a:buClr>
                <a:srgbClr val="000000"/>
              </a:buClr>
              <a:buSzPts val="1100"/>
              <a:buFont typeface="BIZ UDPGothic"/>
              <a:buChar char="●"/>
            </a:pPr>
            <a:r>
              <a:rPr lang="ja" altLang="en-US" sz="1416" dirty="0">
                <a:solidFill>
                  <a:srgbClr val="000000"/>
                </a:solidFill>
                <a:highlight>
                  <a:srgbClr val="FFFFFF"/>
                </a:highlight>
                <a:latin typeface="游ゴシック" panose="020B0400000000000000" pitchFamily="50" charset="-128"/>
                <a:ea typeface="游ゴシック" panose="020B0400000000000000" pitchFamily="50" charset="-128"/>
                <a:cs typeface="BIZ UDPGothic"/>
                <a:sym typeface="BIZ UDPGothic"/>
              </a:rPr>
              <a:t>当薬局内での薬剤師や医療事務の教育・研修、薬学生の実務実習</a:t>
            </a:r>
            <a:endParaRPr sz="1416" dirty="0">
              <a:solidFill>
                <a:srgbClr val="000000"/>
              </a:solidFill>
              <a:highlight>
                <a:srgbClr val="FFFFFF"/>
              </a:highlight>
              <a:latin typeface="游ゴシック" panose="020B0400000000000000" pitchFamily="50" charset="-128"/>
              <a:ea typeface="游ゴシック" panose="020B0400000000000000" pitchFamily="50" charset="-128"/>
              <a:cs typeface="BIZ UDPGothic"/>
              <a:sym typeface="BIZ UDPGothic"/>
            </a:endParaRPr>
          </a:p>
          <a:p>
            <a:pPr marL="588508" indent="-384165" algn="l">
              <a:lnSpc>
                <a:spcPct val="115000"/>
              </a:lnSpc>
              <a:spcBef>
                <a:spcPts val="0"/>
              </a:spcBef>
              <a:buClr>
                <a:srgbClr val="000000"/>
              </a:buClr>
              <a:buSzPts val="1100"/>
              <a:buFont typeface="BIZ UDPGothic"/>
              <a:buChar char="●"/>
            </a:pPr>
            <a:r>
              <a:rPr lang="ja" altLang="en-US" sz="1416" dirty="0">
                <a:solidFill>
                  <a:srgbClr val="000000"/>
                </a:solidFill>
                <a:highlight>
                  <a:srgbClr val="FFFFFF"/>
                </a:highlight>
                <a:latin typeface="游ゴシック" panose="020B0400000000000000" pitchFamily="50" charset="-128"/>
                <a:ea typeface="游ゴシック" panose="020B0400000000000000" pitchFamily="50" charset="-128"/>
                <a:cs typeface="BIZ UDPGothic"/>
                <a:sym typeface="BIZ UDPGothic"/>
              </a:rPr>
              <a:t>外部監査機関への情報提供</a:t>
            </a:r>
            <a:endParaRPr sz="1416" dirty="0">
              <a:solidFill>
                <a:srgbClr val="000000"/>
              </a:solidFill>
              <a:highlight>
                <a:srgbClr val="FFFFFF"/>
              </a:highlight>
              <a:latin typeface="游ゴシック" panose="020B0400000000000000" pitchFamily="50" charset="-128"/>
              <a:ea typeface="游ゴシック" panose="020B0400000000000000" pitchFamily="50" charset="-128"/>
              <a:cs typeface="BIZ UDPGothic"/>
              <a:sym typeface="BIZ UDPGothic"/>
            </a:endParaRPr>
          </a:p>
          <a:p>
            <a:pPr marL="588508" indent="-384165" algn="l">
              <a:lnSpc>
                <a:spcPct val="115000"/>
              </a:lnSpc>
              <a:spcBef>
                <a:spcPts val="0"/>
              </a:spcBef>
              <a:buClr>
                <a:srgbClr val="000000"/>
              </a:buClr>
              <a:buSzPts val="1100"/>
              <a:buFont typeface="BIZ UDPGothic"/>
              <a:buChar char="●"/>
            </a:pPr>
            <a:r>
              <a:rPr lang="ja" altLang="en-US" sz="1416" dirty="0">
                <a:solidFill>
                  <a:srgbClr val="000000"/>
                </a:solidFill>
                <a:highlight>
                  <a:srgbClr val="FFFFFF"/>
                </a:highlight>
                <a:latin typeface="游ゴシック" panose="020B0400000000000000" pitchFamily="50" charset="-128"/>
                <a:ea typeface="游ゴシック" panose="020B0400000000000000" pitchFamily="50" charset="-128"/>
                <a:cs typeface="BIZ UDPGothic"/>
                <a:sym typeface="BIZ UDPGothic"/>
              </a:rPr>
              <a:t>学会や学術誌への発表・報告時の個人情報の匿名化（同意が必要な場合は同意を取得）</a:t>
            </a:r>
            <a:endParaRPr sz="1416" dirty="0">
              <a:solidFill>
                <a:srgbClr val="000000"/>
              </a:solidFill>
              <a:highlight>
                <a:srgbClr val="FFFFFF"/>
              </a:highlight>
              <a:latin typeface="游ゴシック" panose="020B0400000000000000" pitchFamily="50" charset="-128"/>
              <a:ea typeface="游ゴシック" panose="020B0400000000000000" pitchFamily="50" charset="-128"/>
              <a:cs typeface="BIZ UDPGothic"/>
              <a:sym typeface="BIZ UDPGothic"/>
            </a:endParaRPr>
          </a:p>
          <a:p>
            <a:pPr marL="588508" indent="-384165" algn="l">
              <a:lnSpc>
                <a:spcPct val="115000"/>
              </a:lnSpc>
              <a:spcBef>
                <a:spcPts val="0"/>
              </a:spcBef>
              <a:buClr>
                <a:srgbClr val="000000"/>
              </a:buClr>
              <a:buSzPts val="1100"/>
              <a:buFont typeface="BIZ UDPGothic"/>
              <a:buChar char="●"/>
            </a:pPr>
            <a:r>
              <a:rPr lang="ja" altLang="en-US" sz="1416" dirty="0">
                <a:solidFill>
                  <a:srgbClr val="000000"/>
                </a:solidFill>
                <a:highlight>
                  <a:srgbClr val="FFFFFF"/>
                </a:highlight>
                <a:latin typeface="游ゴシック" panose="020B0400000000000000" pitchFamily="50" charset="-128"/>
                <a:ea typeface="游ゴシック" panose="020B0400000000000000" pitchFamily="50" charset="-128"/>
                <a:cs typeface="BIZ UDPGothic"/>
                <a:sym typeface="BIZ UDPGothic"/>
              </a:rPr>
              <a:t>上記以外に、個別に利用目的を明示した場合においては、その利用目的の達成のため</a:t>
            </a:r>
            <a:endParaRPr sz="1416" b="1" dirty="0">
              <a:solidFill>
                <a:srgbClr val="000000"/>
              </a:solidFill>
              <a:highlight>
                <a:srgbClr val="FFFFFF"/>
              </a:highlight>
              <a:latin typeface="游ゴシック" panose="020B0400000000000000" pitchFamily="50" charset="-128"/>
              <a:ea typeface="游ゴシック" panose="020B0400000000000000" pitchFamily="50" charset="-128"/>
              <a:cs typeface="BIZ UDPGothic"/>
              <a:sym typeface="BIZ UDPGothic"/>
            </a:endParaRPr>
          </a:p>
          <a:p>
            <a:pPr algn="l">
              <a:lnSpc>
                <a:spcPct val="115000"/>
              </a:lnSpc>
              <a:spcBef>
                <a:spcPts val="644"/>
              </a:spcBef>
              <a:buClr>
                <a:schemeClr val="dk1"/>
              </a:buClr>
              <a:buSzPts val="1100"/>
            </a:pPr>
            <a:r>
              <a:rPr lang="ja" altLang="en-US" sz="1416" dirty="0">
                <a:solidFill>
                  <a:srgbClr val="000000"/>
                </a:solidFill>
                <a:highlight>
                  <a:srgbClr val="FFFFFF"/>
                </a:highlight>
                <a:latin typeface="游ゴシック" panose="020B0400000000000000" pitchFamily="50" charset="-128"/>
                <a:ea typeface="游ゴシック" panose="020B0400000000000000" pitchFamily="50" charset="-128"/>
                <a:cs typeface="BIZ UDPGothic"/>
                <a:sym typeface="BIZ UDPGothic"/>
              </a:rPr>
              <a:t>当薬局の業務の一部を外部に委託することがありますが、十分な個人情報の保護水準を満たしている委託先を選定するとともに、委託先に対しては必要かつ適切な監督を行い契約等にて個人情報の保護水準を担保します。</a:t>
            </a:r>
            <a:endParaRPr sz="1416" dirty="0">
              <a:solidFill>
                <a:srgbClr val="000000"/>
              </a:solidFill>
              <a:highlight>
                <a:srgbClr val="FFFFFF"/>
              </a:highlight>
              <a:latin typeface="游ゴシック" panose="020B0400000000000000" pitchFamily="50" charset="-128"/>
              <a:ea typeface="游ゴシック" panose="020B0400000000000000" pitchFamily="50" charset="-128"/>
              <a:cs typeface="BIZ UDPGothic"/>
              <a:sym typeface="BIZ UDPGothic"/>
            </a:endParaRPr>
          </a:p>
          <a:p>
            <a:pPr algn="l">
              <a:lnSpc>
                <a:spcPct val="115000"/>
              </a:lnSpc>
              <a:spcBef>
                <a:spcPts val="644"/>
              </a:spcBef>
            </a:pPr>
            <a:r>
              <a:rPr lang="ja" altLang="en-US" sz="1416" b="1" dirty="0">
                <a:solidFill>
                  <a:srgbClr val="000000"/>
                </a:solidFill>
                <a:highlight>
                  <a:srgbClr val="FFFFFF"/>
                </a:highlight>
                <a:latin typeface="游ゴシック" panose="020B0400000000000000" pitchFamily="50" charset="-128"/>
                <a:ea typeface="游ゴシック" panose="020B0400000000000000" pitchFamily="50" charset="-128"/>
                <a:cs typeface="BIZ UDPGothic"/>
                <a:sym typeface="BIZ UDPGothic"/>
              </a:rPr>
              <a:t>ご提供いただいた個人情報は下記に該当する場合を除き、第三者に開示することはありません。</a:t>
            </a:r>
            <a:endParaRPr sz="1416" b="1" dirty="0">
              <a:solidFill>
                <a:srgbClr val="000000"/>
              </a:solidFill>
              <a:highlight>
                <a:srgbClr val="FFFFFF"/>
              </a:highlight>
              <a:latin typeface="游ゴシック" panose="020B0400000000000000" pitchFamily="50" charset="-128"/>
              <a:ea typeface="游ゴシック" panose="020B0400000000000000" pitchFamily="50" charset="-128"/>
              <a:cs typeface="BIZ UDPGothic"/>
              <a:sym typeface="BIZ UDPGothic"/>
            </a:endParaRPr>
          </a:p>
          <a:p>
            <a:pPr marL="588508" indent="-384165" algn="l">
              <a:lnSpc>
                <a:spcPct val="115000"/>
              </a:lnSpc>
              <a:spcBef>
                <a:spcPts val="644"/>
              </a:spcBef>
              <a:buClr>
                <a:srgbClr val="000000"/>
              </a:buClr>
              <a:buSzPts val="1100"/>
              <a:buFont typeface="BIZ UDPGothic"/>
              <a:buChar char="●"/>
            </a:pPr>
            <a:r>
              <a:rPr lang="ja" altLang="en-US" sz="1416" dirty="0">
                <a:solidFill>
                  <a:srgbClr val="000000"/>
                </a:solidFill>
                <a:highlight>
                  <a:srgbClr val="FFFFFF"/>
                </a:highlight>
                <a:latin typeface="游ゴシック" panose="020B0400000000000000" pitchFamily="50" charset="-128"/>
                <a:ea typeface="游ゴシック" panose="020B0400000000000000" pitchFamily="50" charset="-128"/>
                <a:cs typeface="BIZ UDPGothic"/>
                <a:sym typeface="BIZ UDPGothic"/>
              </a:rPr>
              <a:t>ご利用者から同意をいただいたとき</a:t>
            </a:r>
            <a:endParaRPr sz="1416" dirty="0">
              <a:solidFill>
                <a:srgbClr val="000000"/>
              </a:solidFill>
              <a:highlight>
                <a:srgbClr val="FFFFFF"/>
              </a:highlight>
              <a:latin typeface="游ゴシック" panose="020B0400000000000000" pitchFamily="50" charset="-128"/>
              <a:ea typeface="游ゴシック" panose="020B0400000000000000" pitchFamily="50" charset="-128"/>
              <a:cs typeface="BIZ UDPGothic"/>
              <a:sym typeface="BIZ UDPGothic"/>
            </a:endParaRPr>
          </a:p>
          <a:p>
            <a:pPr marL="588508" indent="-384165" algn="l">
              <a:lnSpc>
                <a:spcPct val="115000"/>
              </a:lnSpc>
              <a:spcBef>
                <a:spcPts val="0"/>
              </a:spcBef>
              <a:buClr>
                <a:srgbClr val="000000"/>
              </a:buClr>
              <a:buSzPts val="1100"/>
              <a:buFont typeface="BIZ UDPGothic"/>
              <a:buChar char="●"/>
            </a:pPr>
            <a:r>
              <a:rPr lang="ja" altLang="en-US" sz="1416" dirty="0">
                <a:solidFill>
                  <a:srgbClr val="000000"/>
                </a:solidFill>
                <a:highlight>
                  <a:srgbClr val="FFFFFF"/>
                </a:highlight>
                <a:latin typeface="游ゴシック" panose="020B0400000000000000" pitchFamily="50" charset="-128"/>
                <a:ea typeface="游ゴシック" panose="020B0400000000000000" pitchFamily="50" charset="-128"/>
                <a:cs typeface="BIZ UDPGothic"/>
                <a:sym typeface="BIZ UDPGothic"/>
              </a:rPr>
              <a:t>当社との秘密保持契約を締結の業務委託先に必要な範囲で開示する場合</a:t>
            </a:r>
            <a:endParaRPr sz="1416" dirty="0">
              <a:solidFill>
                <a:srgbClr val="000000"/>
              </a:solidFill>
              <a:highlight>
                <a:srgbClr val="FFFFFF"/>
              </a:highlight>
              <a:latin typeface="游ゴシック" panose="020B0400000000000000" pitchFamily="50" charset="-128"/>
              <a:ea typeface="游ゴシック" panose="020B0400000000000000" pitchFamily="50" charset="-128"/>
              <a:cs typeface="BIZ UDPGothic"/>
              <a:sym typeface="BIZ UDPGothic"/>
            </a:endParaRPr>
          </a:p>
        </p:txBody>
      </p:sp>
      <p:sp>
        <p:nvSpPr>
          <p:cNvPr id="116" name="Google Shape;116;p17"/>
          <p:cNvSpPr txBox="1"/>
          <p:nvPr/>
        </p:nvSpPr>
        <p:spPr>
          <a:xfrm>
            <a:off x="1508012" y="274377"/>
            <a:ext cx="9241144" cy="796291"/>
          </a:xfrm>
          <a:prstGeom prst="rect">
            <a:avLst/>
          </a:prstGeom>
          <a:noFill/>
          <a:ln>
            <a:noFill/>
          </a:ln>
        </p:spPr>
        <p:txBody>
          <a:bodyPr spcFirstLastPara="1" wrap="square" lIns="117687" tIns="117687" rIns="117687" bIns="117687" anchor="ctr" anchorCtr="0">
            <a:noAutofit/>
          </a:bodyPr>
          <a:lstStyle/>
          <a:p>
            <a:pPr algn="ctr"/>
            <a:r>
              <a:rPr lang="ja" altLang="en-US" sz="3089" b="1" dirty="0">
                <a:latin typeface="游ゴシック" panose="020B0400000000000000" pitchFamily="50" charset="-128"/>
                <a:ea typeface="游ゴシック" panose="020B0400000000000000" pitchFamily="50" charset="-128"/>
                <a:cs typeface="BIZ UDPGothic"/>
                <a:sym typeface="BIZ UDPGothic"/>
              </a:rPr>
              <a:t>皆さまの個人情報を厳重に取り扱っています</a:t>
            </a:r>
            <a:endParaRPr sz="3089" b="1" dirty="0">
              <a:latin typeface="游ゴシック" panose="020B0400000000000000" pitchFamily="50" charset="-128"/>
              <a:ea typeface="游ゴシック" panose="020B0400000000000000" pitchFamily="50" charset="-128"/>
              <a:cs typeface="BIZ UDPGothic"/>
              <a:sym typeface="BIZ UDPGothic"/>
            </a:endParaRPr>
          </a:p>
        </p:txBody>
      </p:sp>
      <p:sp>
        <p:nvSpPr>
          <p:cNvPr id="117" name="Google Shape;117;p17"/>
          <p:cNvSpPr txBox="1"/>
          <p:nvPr/>
        </p:nvSpPr>
        <p:spPr>
          <a:xfrm>
            <a:off x="1462122" y="6487723"/>
            <a:ext cx="9268176" cy="230546"/>
          </a:xfrm>
          <a:prstGeom prst="rect">
            <a:avLst/>
          </a:prstGeom>
          <a:solidFill>
            <a:srgbClr val="FF9900"/>
          </a:solidFill>
          <a:ln>
            <a:noFill/>
          </a:ln>
        </p:spPr>
        <p:txBody>
          <a:bodyPr spcFirstLastPara="1" wrap="square" lIns="117687" tIns="117687" rIns="117687" bIns="117687" anchor="ctr" anchorCtr="0">
            <a:noAutofit/>
          </a:bodyPr>
          <a:lstStyle/>
          <a:p>
            <a:pPr algn="ctr"/>
            <a:endParaRPr sz="3862" b="1" dirty="0">
              <a:solidFill>
                <a:srgbClr val="FFFFFF"/>
              </a:solidFill>
              <a:latin typeface="游ゴシック" panose="020B0400000000000000" pitchFamily="50" charset="-128"/>
              <a:ea typeface="游ゴシック" panose="020B0400000000000000" pitchFamily="50" charset="-128"/>
              <a:cs typeface="BIZ UDPGothic"/>
              <a:sym typeface="BIZ UDPGothic"/>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21"/>
        <p:cNvGrpSpPr/>
        <p:nvPr/>
      </p:nvGrpSpPr>
      <p:grpSpPr>
        <a:xfrm>
          <a:off x="0" y="0"/>
          <a:ext cx="0" cy="0"/>
          <a:chOff x="0" y="0"/>
          <a:chExt cx="0" cy="0"/>
        </a:xfrm>
      </p:grpSpPr>
      <p:pic>
        <p:nvPicPr>
          <p:cNvPr id="122" name="Google Shape;122;p18"/>
          <p:cNvPicPr preferRelativeResize="0"/>
          <p:nvPr/>
        </p:nvPicPr>
        <p:blipFill>
          <a:blip r:embed="rId3">
            <a:alphaModFix/>
          </a:blip>
          <a:stretch>
            <a:fillRect/>
          </a:stretch>
        </p:blipFill>
        <p:spPr>
          <a:xfrm>
            <a:off x="2360459" y="2630553"/>
            <a:ext cx="1468749" cy="1783706"/>
          </a:xfrm>
          <a:prstGeom prst="rect">
            <a:avLst/>
          </a:prstGeom>
          <a:noFill/>
          <a:ln>
            <a:noFill/>
          </a:ln>
        </p:spPr>
      </p:pic>
      <p:sp>
        <p:nvSpPr>
          <p:cNvPr id="123" name="Google Shape;123;p18"/>
          <p:cNvSpPr txBox="1"/>
          <p:nvPr/>
        </p:nvSpPr>
        <p:spPr>
          <a:xfrm>
            <a:off x="1230417" y="106520"/>
            <a:ext cx="9731585" cy="796291"/>
          </a:xfrm>
          <a:prstGeom prst="rect">
            <a:avLst/>
          </a:prstGeom>
          <a:noFill/>
          <a:ln>
            <a:noFill/>
          </a:ln>
        </p:spPr>
        <p:txBody>
          <a:bodyPr spcFirstLastPara="1" wrap="square" lIns="117687" tIns="117687" rIns="117687" bIns="117687" anchor="ctr" anchorCtr="0">
            <a:noAutofit/>
          </a:bodyPr>
          <a:lstStyle/>
          <a:p>
            <a:pPr algn="ctr"/>
            <a:r>
              <a:rPr lang="ja" altLang="en-US" sz="3089" b="1" dirty="0">
                <a:latin typeface="游ゴシック" panose="020B0400000000000000" pitchFamily="50" charset="-128"/>
                <a:ea typeface="游ゴシック" panose="020B0400000000000000" pitchFamily="50" charset="-128"/>
                <a:cs typeface="BIZ UDPGothic"/>
                <a:sym typeface="BIZ UDPGothic"/>
              </a:rPr>
              <a:t>調剤基本料と薬剤服用歴の活用について</a:t>
            </a:r>
            <a:endParaRPr sz="3089" b="1" dirty="0">
              <a:latin typeface="游ゴシック" panose="020B0400000000000000" pitchFamily="50" charset="-128"/>
              <a:ea typeface="游ゴシック" panose="020B0400000000000000" pitchFamily="50" charset="-128"/>
              <a:cs typeface="BIZ UDPGothic"/>
              <a:sym typeface="BIZ UDPGothic"/>
            </a:endParaRPr>
          </a:p>
        </p:txBody>
      </p:sp>
      <p:grpSp>
        <p:nvGrpSpPr>
          <p:cNvPr id="124" name="Google Shape;124;p18"/>
          <p:cNvGrpSpPr/>
          <p:nvPr/>
        </p:nvGrpSpPr>
        <p:grpSpPr>
          <a:xfrm>
            <a:off x="1959996" y="805527"/>
            <a:ext cx="8319733" cy="1623218"/>
            <a:chOff x="459850" y="979500"/>
            <a:chExt cx="6463200" cy="1261000"/>
          </a:xfrm>
        </p:grpSpPr>
        <p:sp>
          <p:nvSpPr>
            <p:cNvPr id="125" name="Google Shape;125;p18"/>
            <p:cNvSpPr/>
            <p:nvPr/>
          </p:nvSpPr>
          <p:spPr>
            <a:xfrm rot="10800000">
              <a:off x="1116625" y="2055150"/>
              <a:ext cx="341625" cy="185350"/>
            </a:xfrm>
            <a:prstGeom prst="flowChartExtract">
              <a:avLst/>
            </a:prstGeom>
            <a:solidFill>
              <a:srgbClr val="EFEFEF"/>
            </a:solidFill>
            <a:ln w="9525" cap="flat" cmpd="sng">
              <a:solidFill>
                <a:srgbClr val="EFEFEF"/>
              </a:solidFill>
              <a:prstDash val="solid"/>
              <a:round/>
              <a:headEnd type="none" w="sm" len="sm"/>
              <a:tailEnd type="none" w="sm" len="sm"/>
            </a:ln>
          </p:spPr>
          <p:txBody>
            <a:bodyPr spcFirstLastPara="1" wrap="square" lIns="166634" tIns="166634" rIns="166634" bIns="166634" anchor="ctr" anchorCtr="0">
              <a:noAutofit/>
            </a:bodyPr>
            <a:lstStyle/>
            <a:p>
              <a:endParaRPr sz="2317" dirty="0">
                <a:latin typeface="游ゴシック" panose="020B0400000000000000" pitchFamily="50" charset="-128"/>
                <a:ea typeface="游ゴシック" panose="020B0400000000000000" pitchFamily="50" charset="-128"/>
              </a:endParaRPr>
            </a:p>
          </p:txBody>
        </p:sp>
        <p:sp>
          <p:nvSpPr>
            <p:cNvPr id="126" name="Google Shape;126;p18"/>
            <p:cNvSpPr txBox="1"/>
            <p:nvPr/>
          </p:nvSpPr>
          <p:spPr>
            <a:xfrm>
              <a:off x="459850" y="979500"/>
              <a:ext cx="6463200" cy="1109700"/>
            </a:xfrm>
            <a:prstGeom prst="rect">
              <a:avLst/>
            </a:prstGeom>
            <a:solidFill>
              <a:srgbClr val="EFEFEF"/>
            </a:solidFill>
            <a:ln>
              <a:noFill/>
            </a:ln>
          </p:spPr>
          <p:txBody>
            <a:bodyPr spcFirstLastPara="1" wrap="square" lIns="579229" tIns="117687" rIns="117687" bIns="117687" anchor="b" anchorCtr="0">
              <a:noAutofit/>
            </a:bodyPr>
            <a:lstStyle/>
            <a:p>
              <a:r>
                <a:rPr lang="ja" altLang="en-US" sz="1545" dirty="0">
                  <a:latin typeface="游ゴシック" panose="020B0400000000000000" pitchFamily="50" charset="-128"/>
                  <a:ea typeface="游ゴシック" panose="020B0400000000000000" pitchFamily="50" charset="-128"/>
                  <a:cs typeface="BIZ UDPGothic"/>
                  <a:sym typeface="BIZ UDPGothic"/>
                </a:rPr>
                <a:t>当薬局の調剤基本料は以下の通りです。また、患者様が薬を安心して安全にご使用いただけるよう、薬の使用履歴（薬剤服用歴）を活用しています。この履歴に基づき、薬の服用方法や市販薬との相互作用について説明し、その内容を記録しています。</a:t>
              </a:r>
              <a:endParaRPr sz="1545" dirty="0">
                <a:solidFill>
                  <a:srgbClr val="000000"/>
                </a:solidFill>
                <a:latin typeface="游ゴシック" panose="020B0400000000000000" pitchFamily="50" charset="-128"/>
                <a:ea typeface="游ゴシック" panose="020B0400000000000000" pitchFamily="50" charset="-128"/>
                <a:cs typeface="BIZ UDPGothic"/>
                <a:sym typeface="BIZ UDPGothic"/>
              </a:endParaRPr>
            </a:p>
            <a:p>
              <a:pPr>
                <a:spcBef>
                  <a:spcPts val="1287"/>
                </a:spcBef>
              </a:pPr>
              <a:r>
                <a:rPr lang="en-US" altLang="ja" sz="1287" dirty="0">
                  <a:solidFill>
                    <a:srgbClr val="000000"/>
                  </a:solidFill>
                  <a:latin typeface="游ゴシック" panose="020B0400000000000000" pitchFamily="50" charset="-128"/>
                  <a:ea typeface="游ゴシック" panose="020B0400000000000000" pitchFamily="50" charset="-128"/>
                  <a:cs typeface="M PLUS 1p"/>
                  <a:sym typeface="M PLUS 1p"/>
                </a:rPr>
                <a:t>※</a:t>
              </a:r>
              <a:r>
                <a:rPr lang="ja" altLang="en-US" sz="1287" dirty="0">
                  <a:latin typeface="游ゴシック" panose="020B0400000000000000" pitchFamily="50" charset="-128"/>
                  <a:ea typeface="游ゴシック" panose="020B0400000000000000" pitchFamily="50" charset="-128"/>
                  <a:cs typeface="M PLUS 1p"/>
                  <a:sym typeface="M PLUS 1p"/>
                </a:rPr>
                <a:t>患者様の個人情報は、当薬局の個人情報の保護方針に基づき厳重に管理いたします。もし疑問やご質問がありましたら、遠慮なく当薬局のスタッフにご相談ください。</a:t>
              </a:r>
              <a:endParaRPr sz="1287" dirty="0">
                <a:latin typeface="游ゴシック" panose="020B0400000000000000" pitchFamily="50" charset="-128"/>
                <a:ea typeface="游ゴシック" panose="020B0400000000000000" pitchFamily="50" charset="-128"/>
                <a:cs typeface="M PLUS 1p"/>
                <a:sym typeface="M PLUS 1p"/>
              </a:endParaRPr>
            </a:p>
          </p:txBody>
        </p:sp>
      </p:grpSp>
      <p:sp>
        <p:nvSpPr>
          <p:cNvPr id="127" name="Google Shape;127;p18"/>
          <p:cNvSpPr txBox="1"/>
          <p:nvPr/>
        </p:nvSpPr>
        <p:spPr>
          <a:xfrm>
            <a:off x="4447890" y="2249335"/>
            <a:ext cx="5282088" cy="2435600"/>
          </a:xfrm>
          <a:prstGeom prst="rect">
            <a:avLst/>
          </a:prstGeom>
          <a:noFill/>
          <a:ln>
            <a:noFill/>
          </a:ln>
        </p:spPr>
        <p:txBody>
          <a:bodyPr spcFirstLastPara="1" wrap="square" lIns="166634" tIns="74145" rIns="166634" bIns="166634" anchor="t" anchorCtr="0">
            <a:noAutofit/>
          </a:bodyPr>
          <a:lstStyle/>
          <a:p>
            <a:r>
              <a:rPr lang="ja" altLang="en-US" sz="2317" dirty="0">
                <a:latin typeface="游ゴシック" panose="020B0400000000000000" pitchFamily="50" charset="-128"/>
                <a:ea typeface="游ゴシック" panose="020B0400000000000000" pitchFamily="50" charset="-128"/>
                <a:cs typeface="BIZ UDGothic"/>
                <a:sym typeface="BIZ UDGothic"/>
              </a:rPr>
              <a:t>調剤基本料</a:t>
            </a:r>
            <a:r>
              <a:rPr lang="ja-JP" altLang="en-US" sz="2317" dirty="0">
                <a:latin typeface="游ゴシック" panose="020B0400000000000000" pitchFamily="50" charset="-128"/>
                <a:ea typeface="游ゴシック" panose="020B0400000000000000" pitchFamily="50" charset="-128"/>
                <a:cs typeface="BIZ UDGothic"/>
                <a:sym typeface="BIZ UDGothic"/>
              </a:rPr>
              <a:t>２</a:t>
            </a:r>
            <a:r>
              <a:rPr lang="ja" altLang="en-US" sz="2317" b="1" dirty="0">
                <a:latin typeface="游ゴシック" panose="020B0400000000000000" pitchFamily="50" charset="-128"/>
                <a:ea typeface="游ゴシック" panose="020B0400000000000000" pitchFamily="50" charset="-128"/>
                <a:cs typeface="BIZ UDGothic"/>
                <a:sym typeface="BIZ UDGothic"/>
              </a:rPr>
              <a:t>・・・・・・・・・</a:t>
            </a:r>
            <a:r>
              <a:rPr lang="en-US" altLang="ja-JP" sz="3089" b="1" dirty="0">
                <a:latin typeface="游ゴシック" panose="020B0400000000000000" pitchFamily="50" charset="-128"/>
                <a:ea typeface="游ゴシック" panose="020B0400000000000000" pitchFamily="50" charset="-128"/>
                <a:cs typeface="BIZ UDGothic"/>
                <a:sym typeface="BIZ UDGothic"/>
              </a:rPr>
              <a:t>29</a:t>
            </a:r>
            <a:r>
              <a:rPr lang="ja" altLang="en-US" sz="2317" dirty="0">
                <a:latin typeface="游ゴシック" panose="020B0400000000000000" pitchFamily="50" charset="-128"/>
                <a:ea typeface="游ゴシック" panose="020B0400000000000000" pitchFamily="50" charset="-128"/>
                <a:cs typeface="BIZ UDGothic"/>
                <a:sym typeface="BIZ UDGothic"/>
              </a:rPr>
              <a:t>点</a:t>
            </a:r>
            <a:endParaRPr sz="2317" dirty="0">
              <a:latin typeface="游ゴシック" panose="020B0400000000000000" pitchFamily="50" charset="-128"/>
              <a:ea typeface="游ゴシック" panose="020B0400000000000000" pitchFamily="50" charset="-128"/>
              <a:cs typeface="BIZ UDGothic"/>
              <a:sym typeface="BIZ UDGothic"/>
            </a:endParaRPr>
          </a:p>
          <a:p>
            <a:r>
              <a:rPr lang="ja" altLang="en-US" sz="2317" dirty="0">
                <a:latin typeface="游ゴシック" panose="020B0400000000000000" pitchFamily="50" charset="-128"/>
                <a:ea typeface="游ゴシック" panose="020B0400000000000000" pitchFamily="50" charset="-128"/>
                <a:cs typeface="BIZ UDGothic"/>
                <a:sym typeface="BIZ UDGothic"/>
              </a:rPr>
              <a:t>後発医薬品調剤体制加算</a:t>
            </a:r>
            <a:r>
              <a:rPr lang="ja-JP" altLang="en-US" sz="2317" dirty="0">
                <a:latin typeface="游ゴシック" panose="020B0400000000000000" pitchFamily="50" charset="-128"/>
                <a:ea typeface="游ゴシック" panose="020B0400000000000000" pitchFamily="50" charset="-128"/>
                <a:cs typeface="BIZ UDGothic"/>
                <a:sym typeface="BIZ UDGothic"/>
              </a:rPr>
              <a:t>３</a:t>
            </a:r>
            <a:r>
              <a:rPr lang="ja" altLang="en-US" sz="2317" b="1" dirty="0">
                <a:solidFill>
                  <a:srgbClr val="000000"/>
                </a:solidFill>
                <a:latin typeface="游ゴシック" panose="020B0400000000000000" pitchFamily="50" charset="-128"/>
                <a:ea typeface="游ゴシック" panose="020B0400000000000000" pitchFamily="50" charset="-128"/>
                <a:cs typeface="BIZ UDGothic"/>
                <a:sym typeface="BIZ UDGothic"/>
              </a:rPr>
              <a:t>・・・</a:t>
            </a:r>
            <a:r>
              <a:rPr lang="en-US" altLang="ja-JP" sz="3089" b="1" dirty="0">
                <a:solidFill>
                  <a:srgbClr val="000000"/>
                </a:solidFill>
                <a:latin typeface="游ゴシック" panose="020B0400000000000000" pitchFamily="50" charset="-128"/>
                <a:ea typeface="游ゴシック" panose="020B0400000000000000" pitchFamily="50" charset="-128"/>
                <a:cs typeface="BIZ UDGothic"/>
                <a:sym typeface="BIZ UDGothic"/>
              </a:rPr>
              <a:t>30</a:t>
            </a:r>
            <a:r>
              <a:rPr lang="ja" altLang="en-US" sz="2317" dirty="0">
                <a:latin typeface="游ゴシック" panose="020B0400000000000000" pitchFamily="50" charset="-128"/>
                <a:ea typeface="游ゴシック" panose="020B0400000000000000" pitchFamily="50" charset="-128"/>
                <a:cs typeface="BIZ UDGothic"/>
                <a:sym typeface="BIZ UDGothic"/>
              </a:rPr>
              <a:t>点</a:t>
            </a:r>
            <a:endParaRPr sz="2317" dirty="0">
              <a:latin typeface="游ゴシック" panose="020B0400000000000000" pitchFamily="50" charset="-128"/>
              <a:ea typeface="游ゴシック" panose="020B0400000000000000" pitchFamily="50" charset="-128"/>
              <a:cs typeface="BIZ UDGothic"/>
              <a:sym typeface="BIZ UDGothic"/>
            </a:endParaRPr>
          </a:p>
          <a:p>
            <a:r>
              <a:rPr lang="ja" altLang="en-US" sz="2317" dirty="0">
                <a:latin typeface="游ゴシック" panose="020B0400000000000000" pitchFamily="50" charset="-128"/>
                <a:ea typeface="游ゴシック" panose="020B0400000000000000" pitchFamily="50" charset="-128"/>
                <a:cs typeface="BIZ UDGothic"/>
                <a:sym typeface="BIZ UDGothic"/>
              </a:rPr>
              <a:t>医療 </a:t>
            </a:r>
            <a:r>
              <a:rPr lang="en-US" altLang="ja" sz="2317" dirty="0">
                <a:latin typeface="游ゴシック" panose="020B0400000000000000" pitchFamily="50" charset="-128"/>
                <a:ea typeface="游ゴシック" panose="020B0400000000000000" pitchFamily="50" charset="-128"/>
                <a:cs typeface="BIZ UDGothic"/>
                <a:sym typeface="BIZ UDGothic"/>
              </a:rPr>
              <a:t>DX </a:t>
            </a:r>
            <a:r>
              <a:rPr lang="ja" altLang="en-US" sz="2317" dirty="0">
                <a:latin typeface="游ゴシック" panose="020B0400000000000000" pitchFamily="50" charset="-128"/>
                <a:ea typeface="游ゴシック" panose="020B0400000000000000" pitchFamily="50" charset="-128"/>
                <a:cs typeface="BIZ UDGothic"/>
                <a:sym typeface="BIZ UDGothic"/>
              </a:rPr>
              <a:t>推進体制整備加算</a:t>
            </a:r>
            <a:r>
              <a:rPr lang="ja-JP" altLang="en-US" sz="2317" dirty="0">
                <a:latin typeface="游ゴシック" panose="020B0400000000000000" pitchFamily="50" charset="-128"/>
                <a:ea typeface="游ゴシック" panose="020B0400000000000000" pitchFamily="50" charset="-128"/>
                <a:cs typeface="BIZ UDGothic"/>
                <a:sym typeface="BIZ UDGothic"/>
              </a:rPr>
              <a:t>１</a:t>
            </a:r>
            <a:r>
              <a:rPr lang="ja" altLang="en-US" sz="2317" b="1" dirty="0">
                <a:solidFill>
                  <a:srgbClr val="000000"/>
                </a:solidFill>
                <a:latin typeface="游ゴシック" panose="020B0400000000000000" pitchFamily="50" charset="-128"/>
                <a:ea typeface="游ゴシック" panose="020B0400000000000000" pitchFamily="50" charset="-128"/>
                <a:cs typeface="BIZ UDGothic"/>
                <a:sym typeface="BIZ UDGothic"/>
              </a:rPr>
              <a:t>・</a:t>
            </a:r>
            <a:r>
              <a:rPr lang="ja" altLang="en-US" sz="2317" b="1" dirty="0">
                <a:latin typeface="游ゴシック" panose="020B0400000000000000" pitchFamily="50" charset="-128"/>
                <a:ea typeface="游ゴシック" panose="020B0400000000000000" pitchFamily="50" charset="-128"/>
                <a:cs typeface="BIZ UDGothic"/>
                <a:sym typeface="BIZ UDGothic"/>
              </a:rPr>
              <a:t>・</a:t>
            </a:r>
            <a:r>
              <a:rPr lang="ja" altLang="en-US" sz="2317" b="1" dirty="0">
                <a:solidFill>
                  <a:srgbClr val="000000"/>
                </a:solidFill>
                <a:latin typeface="游ゴシック" panose="020B0400000000000000" pitchFamily="50" charset="-128"/>
                <a:ea typeface="游ゴシック" panose="020B0400000000000000" pitchFamily="50" charset="-128"/>
                <a:cs typeface="BIZ UDGothic"/>
                <a:sym typeface="BIZ UDGothic"/>
              </a:rPr>
              <a:t>・</a:t>
            </a:r>
            <a:r>
              <a:rPr lang="ja" altLang="en-US" sz="3089" dirty="0">
                <a:latin typeface="游ゴシック" panose="020B0400000000000000" pitchFamily="50" charset="-128"/>
                <a:ea typeface="游ゴシック" panose="020B0400000000000000" pitchFamily="50" charset="-128"/>
                <a:cs typeface="BIZ UDGothic"/>
                <a:sym typeface="BIZ UDGothic"/>
              </a:rPr>
              <a:t> </a:t>
            </a:r>
            <a:r>
              <a:rPr lang="en-US" altLang="ja-JP" sz="3089" b="1" dirty="0">
                <a:latin typeface="游ゴシック" panose="020B0400000000000000" pitchFamily="50" charset="-128"/>
                <a:ea typeface="游ゴシック" panose="020B0400000000000000" pitchFamily="50" charset="-128"/>
                <a:cs typeface="BIZ UDGothic"/>
                <a:sym typeface="BIZ UDGothic"/>
              </a:rPr>
              <a:t>10</a:t>
            </a:r>
            <a:r>
              <a:rPr lang="ja" altLang="en-US" sz="2317" dirty="0">
                <a:solidFill>
                  <a:srgbClr val="000000"/>
                </a:solidFill>
                <a:latin typeface="游ゴシック" panose="020B0400000000000000" pitchFamily="50" charset="-128"/>
                <a:ea typeface="游ゴシック" panose="020B0400000000000000" pitchFamily="50" charset="-128"/>
                <a:cs typeface="BIZ UDGothic"/>
                <a:sym typeface="BIZ UDGothic"/>
              </a:rPr>
              <a:t>点</a:t>
            </a:r>
            <a:endParaRPr sz="2317" dirty="0">
              <a:solidFill>
                <a:srgbClr val="000000"/>
              </a:solidFill>
              <a:latin typeface="游ゴシック" panose="020B0400000000000000" pitchFamily="50" charset="-128"/>
              <a:ea typeface="游ゴシック" panose="020B0400000000000000" pitchFamily="50" charset="-128"/>
              <a:cs typeface="BIZ UDGothic"/>
              <a:sym typeface="BIZ UDGothic"/>
            </a:endParaRPr>
          </a:p>
          <a:p>
            <a:pPr>
              <a:buClr>
                <a:schemeClr val="dk1"/>
              </a:buClr>
              <a:buSzPts val="1100"/>
            </a:pPr>
            <a:r>
              <a:rPr lang="ja" altLang="en-US" sz="2317" dirty="0">
                <a:solidFill>
                  <a:schemeClr val="dk1"/>
                </a:solidFill>
                <a:latin typeface="游ゴシック" panose="020B0400000000000000" pitchFamily="50" charset="-128"/>
                <a:ea typeface="游ゴシック" panose="020B0400000000000000" pitchFamily="50" charset="-128"/>
                <a:cs typeface="BIZ UDGothic"/>
                <a:sym typeface="BIZ UDGothic"/>
              </a:rPr>
              <a:t>連携強化加算</a:t>
            </a:r>
            <a:r>
              <a:rPr lang="ja" altLang="en-US" sz="2317" b="1" dirty="0">
                <a:solidFill>
                  <a:schemeClr val="dk1"/>
                </a:solidFill>
                <a:latin typeface="游ゴシック" panose="020B0400000000000000" pitchFamily="50" charset="-128"/>
                <a:ea typeface="游ゴシック" panose="020B0400000000000000" pitchFamily="50" charset="-128"/>
                <a:cs typeface="BIZ UDGothic"/>
                <a:sym typeface="BIZ UDGothic"/>
              </a:rPr>
              <a:t>・・・・・・・・・</a:t>
            </a:r>
            <a:r>
              <a:rPr lang="ja" altLang="en-US" sz="3089" dirty="0">
                <a:solidFill>
                  <a:schemeClr val="dk1"/>
                </a:solidFill>
                <a:latin typeface="游ゴシック" panose="020B0400000000000000" pitchFamily="50" charset="-128"/>
                <a:ea typeface="游ゴシック" panose="020B0400000000000000" pitchFamily="50" charset="-128"/>
                <a:cs typeface="BIZ UDGothic"/>
                <a:sym typeface="BIZ UDGothic"/>
              </a:rPr>
              <a:t> </a:t>
            </a:r>
            <a:r>
              <a:rPr lang="en-US" altLang="ja-JP" sz="3089" b="1" dirty="0">
                <a:solidFill>
                  <a:schemeClr val="dk1"/>
                </a:solidFill>
                <a:latin typeface="游ゴシック" panose="020B0400000000000000" pitchFamily="50" charset="-128"/>
                <a:ea typeface="游ゴシック" panose="020B0400000000000000" pitchFamily="50" charset="-128"/>
                <a:cs typeface="BIZ UDGothic"/>
                <a:sym typeface="BIZ UDGothic"/>
              </a:rPr>
              <a:t>5</a:t>
            </a:r>
            <a:r>
              <a:rPr lang="ja" altLang="en-US" sz="2317" dirty="0">
                <a:solidFill>
                  <a:schemeClr val="dk1"/>
                </a:solidFill>
                <a:latin typeface="游ゴシック" panose="020B0400000000000000" pitchFamily="50" charset="-128"/>
                <a:ea typeface="游ゴシック" panose="020B0400000000000000" pitchFamily="50" charset="-128"/>
                <a:cs typeface="BIZ UDGothic"/>
                <a:sym typeface="BIZ UDGothic"/>
              </a:rPr>
              <a:t>点</a:t>
            </a:r>
            <a:endParaRPr sz="2317" dirty="0">
              <a:latin typeface="游ゴシック" panose="020B0400000000000000" pitchFamily="50" charset="-128"/>
              <a:ea typeface="游ゴシック" panose="020B0400000000000000" pitchFamily="50" charset="-128"/>
              <a:cs typeface="BIZ UDGothic"/>
              <a:sym typeface="BIZ UDGothic"/>
            </a:endParaRPr>
          </a:p>
          <a:p>
            <a:endParaRPr sz="2317" dirty="0">
              <a:latin typeface="游ゴシック" panose="020B0400000000000000" pitchFamily="50" charset="-128"/>
              <a:ea typeface="游ゴシック" panose="020B0400000000000000" pitchFamily="50" charset="-128"/>
              <a:cs typeface="BIZ UDGothic"/>
              <a:sym typeface="BIZ UDGothic"/>
            </a:endParaRPr>
          </a:p>
        </p:txBody>
      </p:sp>
      <p:sp>
        <p:nvSpPr>
          <p:cNvPr id="128" name="Google Shape;128;p18"/>
          <p:cNvSpPr txBox="1"/>
          <p:nvPr/>
        </p:nvSpPr>
        <p:spPr>
          <a:xfrm>
            <a:off x="1559984" y="4692015"/>
            <a:ext cx="9039948" cy="2340902"/>
          </a:xfrm>
          <a:prstGeom prst="rect">
            <a:avLst/>
          </a:prstGeom>
          <a:noFill/>
          <a:ln>
            <a:noFill/>
          </a:ln>
        </p:spPr>
        <p:txBody>
          <a:bodyPr spcFirstLastPara="1" wrap="square" lIns="409119" tIns="83124" rIns="83124" bIns="83124" anchor="t" anchorCtr="0">
            <a:spAutoFit/>
          </a:bodyPr>
          <a:lstStyle/>
          <a:p>
            <a:r>
              <a:rPr lang="ja" altLang="en-US" sz="1545" dirty="0">
                <a:highlight>
                  <a:srgbClr val="EFEFEF"/>
                </a:highlight>
                <a:latin typeface="游ゴシック" panose="020B0400000000000000" pitchFamily="50" charset="-128"/>
                <a:ea typeface="游ゴシック" panose="020B0400000000000000" pitchFamily="50" charset="-128"/>
                <a:cs typeface="BIZ UDPGothic"/>
                <a:sym typeface="BIZ UDPGothic"/>
              </a:rPr>
              <a:t>当薬局では、医療の透明化と患者さんへの情報提供を積極的に推進していく観点から、領収書発行の際に、「個別の調剤報酬の算定項目が分かる明細書」を無料で発行しております。</a:t>
            </a:r>
            <a:endParaRPr sz="1545" dirty="0">
              <a:solidFill>
                <a:srgbClr val="000000"/>
              </a:solidFill>
              <a:highlight>
                <a:srgbClr val="EFEFEF"/>
              </a:highlight>
              <a:latin typeface="游ゴシック" panose="020B0400000000000000" pitchFamily="50" charset="-128"/>
              <a:ea typeface="游ゴシック" panose="020B0400000000000000" pitchFamily="50" charset="-128"/>
              <a:cs typeface="BIZ UDPGothic"/>
              <a:sym typeface="BIZ UDPGothic"/>
            </a:endParaRPr>
          </a:p>
          <a:p>
            <a:pPr>
              <a:spcBef>
                <a:spcPts val="1030"/>
              </a:spcBef>
            </a:pPr>
            <a:r>
              <a:rPr lang="ja" altLang="en-US" sz="1158" dirty="0">
                <a:solidFill>
                  <a:srgbClr val="000000"/>
                </a:solidFill>
                <a:latin typeface="游ゴシック" panose="020B0400000000000000" pitchFamily="50" charset="-128"/>
                <a:ea typeface="游ゴシック" panose="020B0400000000000000" pitchFamily="50" charset="-128"/>
                <a:cs typeface="BIZ UDPGothic"/>
                <a:sym typeface="BIZ UDPGothic"/>
              </a:rPr>
              <a:t>明細書の発行を希望されない場合は事前に申し出てください。</a:t>
            </a:r>
            <a:endParaRPr sz="1158" dirty="0">
              <a:solidFill>
                <a:srgbClr val="000000"/>
              </a:solidFill>
              <a:latin typeface="游ゴシック" panose="020B0400000000000000" pitchFamily="50" charset="-128"/>
              <a:ea typeface="游ゴシック" panose="020B0400000000000000" pitchFamily="50" charset="-128"/>
              <a:cs typeface="BIZ UDPGothic"/>
              <a:sym typeface="BIZ UDPGothic"/>
            </a:endParaRPr>
          </a:p>
          <a:p>
            <a:r>
              <a:rPr lang="en-US" altLang="ja" sz="1158" dirty="0">
                <a:latin typeface="游ゴシック" panose="020B0400000000000000" pitchFamily="50" charset="-128"/>
                <a:ea typeface="游ゴシック" panose="020B0400000000000000" pitchFamily="50" charset="-128"/>
                <a:cs typeface="BIZ UDPGothic"/>
                <a:sym typeface="BIZ UDPGothic"/>
              </a:rPr>
              <a:t>※</a:t>
            </a:r>
            <a:r>
              <a:rPr lang="ja" altLang="en-US" sz="1158" dirty="0">
                <a:solidFill>
                  <a:srgbClr val="222222"/>
                </a:solidFill>
                <a:highlight>
                  <a:srgbClr val="FFFFFF"/>
                </a:highlight>
                <a:latin typeface="游ゴシック" panose="020B0400000000000000" pitchFamily="50" charset="-128"/>
                <a:ea typeface="游ゴシック" panose="020B0400000000000000" pitchFamily="50" charset="-128"/>
                <a:cs typeface="BIZ UDPGothic"/>
                <a:sym typeface="BIZ UDPGothic"/>
              </a:rPr>
              <a:t>平成</a:t>
            </a:r>
            <a:r>
              <a:rPr lang="en-US" altLang="ja" sz="1158" dirty="0">
                <a:solidFill>
                  <a:srgbClr val="222222"/>
                </a:solidFill>
                <a:highlight>
                  <a:srgbClr val="FFFFFF"/>
                </a:highlight>
                <a:latin typeface="游ゴシック" panose="020B0400000000000000" pitchFamily="50" charset="-128"/>
                <a:ea typeface="游ゴシック" panose="020B0400000000000000" pitchFamily="50" charset="-128"/>
                <a:cs typeface="BIZ UDPGothic"/>
                <a:sym typeface="BIZ UDPGothic"/>
              </a:rPr>
              <a:t>30</a:t>
            </a:r>
            <a:r>
              <a:rPr lang="ja" altLang="en-US" sz="1158" dirty="0">
                <a:solidFill>
                  <a:srgbClr val="222222"/>
                </a:solidFill>
                <a:highlight>
                  <a:srgbClr val="FFFFFF"/>
                </a:highlight>
                <a:latin typeface="游ゴシック" panose="020B0400000000000000" pitchFamily="50" charset="-128"/>
                <a:ea typeface="游ゴシック" panose="020B0400000000000000" pitchFamily="50" charset="-128"/>
                <a:cs typeface="BIZ UDPGothic"/>
                <a:sym typeface="BIZ UDPGothic"/>
              </a:rPr>
              <a:t>年より公費負担医療で自己負担が発生しない患者様についても明細書の発行が義務付けられております。</a:t>
            </a:r>
            <a:endParaRPr sz="1158" dirty="0">
              <a:solidFill>
                <a:srgbClr val="222222"/>
              </a:solidFill>
              <a:highlight>
                <a:srgbClr val="FFFFFF"/>
              </a:highlight>
              <a:latin typeface="游ゴシック" panose="020B0400000000000000" pitchFamily="50" charset="-128"/>
              <a:ea typeface="游ゴシック" panose="020B0400000000000000" pitchFamily="50" charset="-128"/>
              <a:cs typeface="BIZ UDPGothic"/>
              <a:sym typeface="BIZ UDPGothic"/>
            </a:endParaRPr>
          </a:p>
          <a:p>
            <a:pPr>
              <a:spcBef>
                <a:spcPts val="1287"/>
              </a:spcBef>
            </a:pPr>
            <a:r>
              <a:rPr lang="ja" altLang="en-US" sz="1158" dirty="0">
                <a:solidFill>
                  <a:schemeClr val="dk1"/>
                </a:solidFill>
                <a:latin typeface="游ゴシック" panose="020B0400000000000000" pitchFamily="50" charset="-128"/>
                <a:ea typeface="游ゴシック" panose="020B0400000000000000" pitchFamily="50" charset="-128"/>
                <a:cs typeface="BIZ UDPGothic"/>
                <a:sym typeface="BIZ UDPGothic"/>
              </a:rPr>
              <a:t>処方箋受付数は月</a:t>
            </a:r>
            <a:r>
              <a:rPr lang="en-US" altLang="ja" sz="1158" dirty="0">
                <a:solidFill>
                  <a:schemeClr val="dk1"/>
                </a:solidFill>
                <a:latin typeface="游ゴシック" panose="020B0400000000000000" pitchFamily="50" charset="-128"/>
                <a:ea typeface="游ゴシック" panose="020B0400000000000000" pitchFamily="50" charset="-128"/>
                <a:cs typeface="BIZ UDPGothic"/>
                <a:sym typeface="BIZ UDPGothic"/>
              </a:rPr>
              <a:t>1,800</a:t>
            </a:r>
            <a:r>
              <a:rPr lang="ja" altLang="en-US" sz="1158" dirty="0">
                <a:solidFill>
                  <a:schemeClr val="dk1"/>
                </a:solidFill>
                <a:latin typeface="游ゴシック" panose="020B0400000000000000" pitchFamily="50" charset="-128"/>
                <a:ea typeface="游ゴシック" panose="020B0400000000000000" pitchFamily="50" charset="-128"/>
                <a:cs typeface="BIZ UDPGothic"/>
                <a:sym typeface="BIZ UDPGothic"/>
              </a:rPr>
              <a:t>回</a:t>
            </a:r>
            <a:r>
              <a:rPr lang="ja-JP" altLang="en-US" sz="1158" dirty="0">
                <a:solidFill>
                  <a:schemeClr val="dk1"/>
                </a:solidFill>
                <a:latin typeface="游ゴシック" panose="020B0400000000000000" pitchFamily="50" charset="-128"/>
                <a:ea typeface="游ゴシック" panose="020B0400000000000000" pitchFamily="50" charset="-128"/>
                <a:cs typeface="BIZ UDPGothic"/>
                <a:sym typeface="BIZ UDPGothic"/>
              </a:rPr>
              <a:t>以上</a:t>
            </a:r>
            <a:r>
              <a:rPr lang="en-US" altLang="ja-JP" sz="1158" dirty="0">
                <a:solidFill>
                  <a:schemeClr val="dk1"/>
                </a:solidFill>
                <a:latin typeface="游ゴシック" panose="020B0400000000000000" pitchFamily="50" charset="-128"/>
                <a:ea typeface="游ゴシック" panose="020B0400000000000000" pitchFamily="50" charset="-128"/>
                <a:cs typeface="BIZ UDPGothic"/>
                <a:sym typeface="BIZ UDPGothic"/>
              </a:rPr>
              <a:t>2,000</a:t>
            </a:r>
            <a:r>
              <a:rPr lang="ja-JP" altLang="en-US" sz="1158" dirty="0">
                <a:solidFill>
                  <a:schemeClr val="dk1"/>
                </a:solidFill>
                <a:latin typeface="游ゴシック" panose="020B0400000000000000" pitchFamily="50" charset="-128"/>
                <a:ea typeface="游ゴシック" panose="020B0400000000000000" pitchFamily="50" charset="-128"/>
                <a:cs typeface="BIZ UDPGothic"/>
                <a:sym typeface="BIZ UDPGothic"/>
              </a:rPr>
              <a:t>回以下＆集中率</a:t>
            </a:r>
            <a:r>
              <a:rPr lang="en-US" altLang="ja-JP" sz="1158" dirty="0">
                <a:solidFill>
                  <a:schemeClr val="dk1"/>
                </a:solidFill>
                <a:latin typeface="游ゴシック" panose="020B0400000000000000" pitchFamily="50" charset="-128"/>
                <a:ea typeface="游ゴシック" panose="020B0400000000000000" pitchFamily="50" charset="-128"/>
                <a:cs typeface="BIZ UDPGothic"/>
                <a:sym typeface="BIZ UDPGothic"/>
              </a:rPr>
              <a:t>95</a:t>
            </a:r>
            <a:r>
              <a:rPr lang="ja-JP" altLang="en-US" sz="1158" dirty="0">
                <a:solidFill>
                  <a:schemeClr val="dk1"/>
                </a:solidFill>
                <a:latin typeface="游ゴシック" panose="020B0400000000000000" pitchFamily="50" charset="-128"/>
                <a:ea typeface="游ゴシック" panose="020B0400000000000000" pitchFamily="50" charset="-128"/>
                <a:cs typeface="BIZ UDPGothic"/>
                <a:sym typeface="BIZ UDPGothic"/>
              </a:rPr>
              <a:t>％超</a:t>
            </a:r>
            <a:r>
              <a:rPr lang="ja" altLang="en-US" sz="1158" dirty="0">
                <a:solidFill>
                  <a:schemeClr val="dk1"/>
                </a:solidFill>
                <a:latin typeface="游ゴシック" panose="020B0400000000000000" pitchFamily="50" charset="-128"/>
                <a:ea typeface="游ゴシック" panose="020B0400000000000000" pitchFamily="50" charset="-128"/>
                <a:cs typeface="BIZ UDPGothic"/>
                <a:sym typeface="BIZ UDPGothic"/>
              </a:rPr>
              <a:t>、医薬品取引価格の妥結率は</a:t>
            </a:r>
            <a:r>
              <a:rPr lang="en-US" altLang="ja" sz="1158" dirty="0">
                <a:solidFill>
                  <a:schemeClr val="dk1"/>
                </a:solidFill>
                <a:latin typeface="游ゴシック" panose="020B0400000000000000" pitchFamily="50" charset="-128"/>
                <a:ea typeface="游ゴシック" panose="020B0400000000000000" pitchFamily="50" charset="-128"/>
                <a:cs typeface="BIZ UDPGothic"/>
                <a:sym typeface="BIZ UDPGothic"/>
              </a:rPr>
              <a:t>5</a:t>
            </a:r>
            <a:r>
              <a:rPr lang="ja" altLang="en-US" sz="1158" dirty="0">
                <a:solidFill>
                  <a:schemeClr val="dk1"/>
                </a:solidFill>
                <a:latin typeface="游ゴシック" panose="020B0400000000000000" pitchFamily="50" charset="-128"/>
                <a:ea typeface="游ゴシック" panose="020B0400000000000000" pitchFamily="50" charset="-128"/>
                <a:cs typeface="BIZ UDPGothic"/>
                <a:sym typeface="BIZ UDPGothic"/>
              </a:rPr>
              <a:t>割以上で、地方厚生局に報告済みです。特定医療機関からの賃貸関係はありません。後発医薬品の調剤率は</a:t>
            </a:r>
            <a:r>
              <a:rPr lang="en-US" altLang="ja-JP" sz="1158" dirty="0">
                <a:solidFill>
                  <a:schemeClr val="dk1"/>
                </a:solidFill>
                <a:latin typeface="游ゴシック" panose="020B0400000000000000" pitchFamily="50" charset="-128"/>
                <a:ea typeface="游ゴシック" panose="020B0400000000000000" pitchFamily="50" charset="-128"/>
                <a:cs typeface="BIZ UDPGothic"/>
                <a:sym typeface="BIZ UDPGothic"/>
              </a:rPr>
              <a:t>90</a:t>
            </a:r>
            <a:r>
              <a:rPr lang="ja" altLang="en-US" sz="1158" dirty="0">
                <a:solidFill>
                  <a:schemeClr val="dk1"/>
                </a:solidFill>
                <a:latin typeface="游ゴシック" panose="020B0400000000000000" pitchFamily="50" charset="-128"/>
                <a:ea typeface="游ゴシック" panose="020B0400000000000000" pitchFamily="50" charset="-128"/>
                <a:cs typeface="BIZ UDPGothic"/>
                <a:sym typeface="BIZ UDPGothic"/>
              </a:rPr>
              <a:t>％以上です。</a:t>
            </a:r>
            <a:r>
              <a:rPr lang="ja-JP" altLang="en-US" sz="1158" dirty="0">
                <a:solidFill>
                  <a:schemeClr val="dk1"/>
                </a:solidFill>
                <a:latin typeface="游ゴシック" panose="020B0400000000000000" pitchFamily="50" charset="-128"/>
                <a:ea typeface="游ゴシック" panose="020B0400000000000000" pitchFamily="50" charset="-128"/>
                <a:cs typeface="BIZ UDPGothic"/>
                <a:sym typeface="BIZ UDPGothic"/>
              </a:rPr>
              <a:t>マイナ保険証の利用状況は</a:t>
            </a:r>
            <a:r>
              <a:rPr lang="en-US" altLang="ja-JP" sz="1158" dirty="0">
                <a:solidFill>
                  <a:schemeClr val="dk1"/>
                </a:solidFill>
                <a:latin typeface="游ゴシック" panose="020B0400000000000000" pitchFamily="50" charset="-128"/>
                <a:ea typeface="游ゴシック" panose="020B0400000000000000" pitchFamily="50" charset="-128"/>
                <a:cs typeface="BIZ UDPGothic"/>
                <a:sym typeface="BIZ UDPGothic"/>
              </a:rPr>
              <a:t>45</a:t>
            </a:r>
            <a:r>
              <a:rPr lang="ja-JP" altLang="en-US" sz="1158" dirty="0">
                <a:solidFill>
                  <a:schemeClr val="dk1"/>
                </a:solidFill>
                <a:latin typeface="游ゴシック" panose="020B0400000000000000" pitchFamily="50" charset="-128"/>
                <a:ea typeface="游ゴシック" panose="020B0400000000000000" pitchFamily="50" charset="-128"/>
                <a:cs typeface="BIZ UDPGothic"/>
                <a:sym typeface="BIZ UDPGothic"/>
              </a:rPr>
              <a:t>％以上です。</a:t>
            </a:r>
            <a:r>
              <a:rPr lang="ja" altLang="en-US" sz="1158" dirty="0">
                <a:solidFill>
                  <a:schemeClr val="dk1"/>
                </a:solidFill>
                <a:latin typeface="游ゴシック" panose="020B0400000000000000" pitchFamily="50" charset="-128"/>
                <a:ea typeface="游ゴシック" panose="020B0400000000000000" pitchFamily="50" charset="-128"/>
                <a:cs typeface="BIZ UDPGothic"/>
                <a:sym typeface="BIZ UDPGothic"/>
              </a:rPr>
              <a:t>非常時対応のための連携体制が整えています。</a:t>
            </a:r>
            <a:endParaRPr sz="1158" dirty="0">
              <a:solidFill>
                <a:schemeClr val="dk1"/>
              </a:solidFill>
              <a:latin typeface="游ゴシック" panose="020B0400000000000000" pitchFamily="50" charset="-128"/>
              <a:ea typeface="游ゴシック" panose="020B0400000000000000" pitchFamily="50" charset="-128"/>
              <a:cs typeface="BIZ UDPGothic"/>
              <a:sym typeface="BIZ UDPGothic"/>
            </a:endParaRPr>
          </a:p>
          <a:p>
            <a:pPr>
              <a:spcBef>
                <a:spcPts val="1287"/>
              </a:spcBef>
              <a:spcAft>
                <a:spcPts val="1287"/>
              </a:spcAft>
            </a:pPr>
            <a:endParaRPr sz="1158" dirty="0">
              <a:solidFill>
                <a:schemeClr val="dk1"/>
              </a:solidFill>
              <a:latin typeface="游ゴシック" panose="020B0400000000000000" pitchFamily="50" charset="-128"/>
              <a:ea typeface="游ゴシック" panose="020B0400000000000000" pitchFamily="50" charset="-128"/>
              <a:cs typeface="BIZ UDPGothic"/>
              <a:sym typeface="BIZ UDPGothic"/>
            </a:endParaRPr>
          </a:p>
        </p:txBody>
      </p:sp>
      <p:sp>
        <p:nvSpPr>
          <p:cNvPr id="129" name="Google Shape;129;p18"/>
          <p:cNvSpPr txBox="1"/>
          <p:nvPr/>
        </p:nvSpPr>
        <p:spPr>
          <a:xfrm>
            <a:off x="1462122" y="6487723"/>
            <a:ext cx="9268176" cy="230546"/>
          </a:xfrm>
          <a:prstGeom prst="rect">
            <a:avLst/>
          </a:prstGeom>
          <a:solidFill>
            <a:srgbClr val="FF9900"/>
          </a:solidFill>
          <a:ln>
            <a:noFill/>
          </a:ln>
        </p:spPr>
        <p:txBody>
          <a:bodyPr spcFirstLastPara="1" wrap="square" lIns="117687" tIns="117687" rIns="117687" bIns="117687" anchor="ctr" anchorCtr="0">
            <a:noAutofit/>
          </a:bodyPr>
          <a:lstStyle/>
          <a:p>
            <a:pPr algn="ctr"/>
            <a:endParaRPr sz="3862" b="1" dirty="0">
              <a:solidFill>
                <a:srgbClr val="FFFFFF"/>
              </a:solidFill>
              <a:latin typeface="游ゴシック" panose="020B0400000000000000" pitchFamily="50" charset="-128"/>
              <a:ea typeface="游ゴシック" panose="020B0400000000000000" pitchFamily="50" charset="-128"/>
              <a:cs typeface="BIZ UDPGothic"/>
              <a:sym typeface="BIZ UDPGothic"/>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33"/>
        <p:cNvGrpSpPr/>
        <p:nvPr/>
      </p:nvGrpSpPr>
      <p:grpSpPr>
        <a:xfrm>
          <a:off x="0" y="0"/>
          <a:ext cx="0" cy="0"/>
          <a:chOff x="0" y="0"/>
          <a:chExt cx="0" cy="0"/>
        </a:xfrm>
      </p:grpSpPr>
      <p:sp>
        <p:nvSpPr>
          <p:cNvPr id="134" name="Google Shape;134;p19"/>
          <p:cNvSpPr txBox="1">
            <a:spLocks noGrp="1"/>
          </p:cNvSpPr>
          <p:nvPr>
            <p:ph type="ctrTitle"/>
          </p:nvPr>
        </p:nvSpPr>
        <p:spPr>
          <a:xfrm>
            <a:off x="1552229" y="84154"/>
            <a:ext cx="9197120" cy="1751685"/>
          </a:xfrm>
          <a:prstGeom prst="rect">
            <a:avLst/>
          </a:prstGeom>
        </p:spPr>
        <p:txBody>
          <a:bodyPr spcFirstLastPara="1" vert="horz" wrap="square" lIns="409119" tIns="83124" rIns="83124" bIns="83124" rtlCol="0" anchor="ctr" anchorCtr="0">
            <a:noAutofit/>
          </a:bodyPr>
          <a:lstStyle/>
          <a:p>
            <a:pPr marR="245212" algn="l">
              <a:spcBef>
                <a:spcPts val="0"/>
              </a:spcBef>
              <a:buClr>
                <a:schemeClr val="dk1"/>
              </a:buClr>
              <a:buSzPts val="800"/>
            </a:pPr>
            <a:r>
              <a:rPr lang="ja" altLang="en-US" sz="3089" b="1" dirty="0">
                <a:solidFill>
                  <a:srgbClr val="000000"/>
                </a:solidFill>
                <a:latin typeface="游ゴシック" panose="020B0400000000000000" pitchFamily="50" charset="-128"/>
                <a:ea typeface="游ゴシック" panose="020B0400000000000000" pitchFamily="50" charset="-128"/>
                <a:cs typeface="BIZ UDPGothic"/>
                <a:sym typeface="BIZ UDPGothic"/>
              </a:rPr>
              <a:t>当薬局では適正な医療費で持続可能な医療制度の維持や未来のために、ジェネリック医薬品の調剤を積極的に行っています。</a:t>
            </a:r>
            <a:endParaRPr sz="3089" dirty="0">
              <a:solidFill>
                <a:srgbClr val="000000"/>
              </a:solidFill>
              <a:latin typeface="游ゴシック" panose="020B0400000000000000" pitchFamily="50" charset="-128"/>
              <a:ea typeface="游ゴシック" panose="020B0400000000000000" pitchFamily="50" charset="-128"/>
              <a:cs typeface="BIZ UDPGothic"/>
              <a:sym typeface="BIZ UDPGothic"/>
            </a:endParaRPr>
          </a:p>
        </p:txBody>
      </p:sp>
      <p:sp>
        <p:nvSpPr>
          <p:cNvPr id="135" name="Google Shape;135;p19"/>
          <p:cNvSpPr txBox="1"/>
          <p:nvPr/>
        </p:nvSpPr>
        <p:spPr>
          <a:xfrm>
            <a:off x="2017536" y="5449945"/>
            <a:ext cx="8319733" cy="710560"/>
          </a:xfrm>
          <a:prstGeom prst="rect">
            <a:avLst/>
          </a:prstGeom>
          <a:noFill/>
          <a:ln>
            <a:noFill/>
          </a:ln>
        </p:spPr>
        <p:txBody>
          <a:bodyPr spcFirstLastPara="1" wrap="square" lIns="117687" tIns="117687" rIns="117687" bIns="117687" anchor="t" anchorCtr="0">
            <a:noAutofit/>
          </a:bodyPr>
          <a:lstStyle/>
          <a:p>
            <a:r>
              <a:rPr lang="ja" altLang="en-US" sz="2317" b="1" dirty="0">
                <a:latin typeface="游ゴシック" panose="020B0400000000000000" pitchFamily="50" charset="-128"/>
                <a:ea typeface="游ゴシック" panose="020B0400000000000000" pitchFamily="50" charset="-128"/>
                <a:cs typeface="BIZ UDPGothic"/>
                <a:sym typeface="BIZ UDPGothic"/>
              </a:rPr>
              <a:t>当薬局では、ジェネリック医薬品（後発医薬品）を積極的に調剤し、後発医薬品体制加算を算定しています。</a:t>
            </a:r>
            <a:endParaRPr sz="2317" b="1" dirty="0">
              <a:latin typeface="游ゴシック" panose="020B0400000000000000" pitchFamily="50" charset="-128"/>
              <a:ea typeface="游ゴシック" panose="020B0400000000000000" pitchFamily="50" charset="-128"/>
              <a:cs typeface="BIZ UDPGothic"/>
              <a:sym typeface="BIZ UDPGothic"/>
            </a:endParaRPr>
          </a:p>
        </p:txBody>
      </p:sp>
      <p:pic>
        <p:nvPicPr>
          <p:cNvPr id="136" name="Google Shape;136;p19"/>
          <p:cNvPicPr preferRelativeResize="0"/>
          <p:nvPr/>
        </p:nvPicPr>
        <p:blipFill rotWithShape="1">
          <a:blip r:embed="rId3">
            <a:alphaModFix/>
          </a:blip>
          <a:srcRect/>
          <a:stretch/>
        </p:blipFill>
        <p:spPr>
          <a:xfrm>
            <a:off x="5106446" y="1861902"/>
            <a:ext cx="3561971" cy="3561971"/>
          </a:xfrm>
          <a:prstGeom prst="rect">
            <a:avLst/>
          </a:prstGeom>
          <a:noFill/>
          <a:ln>
            <a:noFill/>
          </a:ln>
        </p:spPr>
      </p:pic>
      <p:grpSp>
        <p:nvGrpSpPr>
          <p:cNvPr id="137" name="Google Shape;137;p19"/>
          <p:cNvGrpSpPr/>
          <p:nvPr/>
        </p:nvGrpSpPr>
        <p:grpSpPr>
          <a:xfrm>
            <a:off x="2115978" y="2677458"/>
            <a:ext cx="3201383" cy="1930870"/>
            <a:chOff x="611475" y="1740000"/>
            <a:chExt cx="2487000" cy="1500000"/>
          </a:xfrm>
        </p:grpSpPr>
        <p:sp>
          <p:nvSpPr>
            <p:cNvPr id="138" name="Google Shape;138;p19"/>
            <p:cNvSpPr/>
            <p:nvPr/>
          </p:nvSpPr>
          <p:spPr>
            <a:xfrm>
              <a:off x="611475" y="1740000"/>
              <a:ext cx="2247000" cy="1500000"/>
            </a:xfrm>
            <a:prstGeom prst="roundRect">
              <a:avLst>
                <a:gd name="adj" fmla="val 16667"/>
              </a:avLst>
            </a:prstGeom>
            <a:noFill/>
            <a:ln w="28575" cap="flat" cmpd="sng">
              <a:solidFill>
                <a:srgbClr val="000000"/>
              </a:solidFill>
              <a:prstDash val="solid"/>
              <a:round/>
              <a:headEnd type="none" w="sm" len="sm"/>
              <a:tailEnd type="none" w="sm" len="sm"/>
            </a:ln>
          </p:spPr>
          <p:txBody>
            <a:bodyPr spcFirstLastPara="1" wrap="square" lIns="117687" tIns="117687" rIns="117687" bIns="117687" anchor="ctr" anchorCtr="0">
              <a:noAutofit/>
            </a:bodyPr>
            <a:lstStyle/>
            <a:p>
              <a:pPr>
                <a:buClr>
                  <a:schemeClr val="dk1"/>
                </a:buClr>
                <a:buSzPts val="1100"/>
              </a:pPr>
              <a:r>
                <a:rPr lang="ja" altLang="en-US" sz="2317" b="1" dirty="0">
                  <a:solidFill>
                    <a:schemeClr val="dk1"/>
                  </a:solidFill>
                  <a:latin typeface="游ゴシック" panose="020B0400000000000000" pitchFamily="50" charset="-128"/>
                  <a:ea typeface="游ゴシック" panose="020B0400000000000000" pitchFamily="50" charset="-128"/>
                  <a:cs typeface="BIZ UDPGothic"/>
                  <a:sym typeface="BIZ UDPGothic"/>
                </a:rPr>
                <a:t>ジェネリック医薬品に変更を希望される方は薬剤師にご相談ください。</a:t>
              </a:r>
              <a:endParaRPr sz="2317" b="1" dirty="0">
                <a:latin typeface="游ゴシック" panose="020B0400000000000000" pitchFamily="50" charset="-128"/>
                <a:ea typeface="游ゴシック" panose="020B0400000000000000" pitchFamily="50" charset="-128"/>
                <a:cs typeface="BIZ UDPGothic"/>
                <a:sym typeface="BIZ UDPGothic"/>
              </a:endParaRPr>
            </a:p>
          </p:txBody>
        </p:sp>
        <p:sp>
          <p:nvSpPr>
            <p:cNvPr id="139" name="Google Shape;139;p19"/>
            <p:cNvSpPr/>
            <p:nvPr/>
          </p:nvSpPr>
          <p:spPr>
            <a:xfrm rot="5400000">
              <a:off x="2820525" y="2693450"/>
              <a:ext cx="315900" cy="240000"/>
            </a:xfrm>
            <a:prstGeom prst="triangle">
              <a:avLst>
                <a:gd name="adj" fmla="val 50000"/>
              </a:avLst>
            </a:prstGeom>
            <a:solidFill>
              <a:srgbClr val="000000"/>
            </a:solidFill>
            <a:ln w="9525" cap="flat" cmpd="sng">
              <a:solidFill>
                <a:srgbClr val="000000"/>
              </a:solidFill>
              <a:prstDash val="solid"/>
              <a:round/>
              <a:headEnd type="none" w="sm" len="sm"/>
              <a:tailEnd type="none" w="sm" len="sm"/>
            </a:ln>
          </p:spPr>
          <p:txBody>
            <a:bodyPr spcFirstLastPara="1" wrap="square" lIns="117687" tIns="117687" rIns="117687" bIns="117687" anchor="ctr" anchorCtr="0">
              <a:noAutofit/>
            </a:bodyPr>
            <a:lstStyle/>
            <a:p>
              <a:endParaRPr sz="2317" dirty="0">
                <a:latin typeface="游ゴシック" panose="020B0400000000000000" pitchFamily="50" charset="-128"/>
                <a:ea typeface="游ゴシック" panose="020B0400000000000000" pitchFamily="50" charset="-128"/>
              </a:endParaRPr>
            </a:p>
          </p:txBody>
        </p:sp>
      </p:grpSp>
      <p:sp>
        <p:nvSpPr>
          <p:cNvPr id="140" name="Google Shape;140;p19"/>
          <p:cNvSpPr txBox="1"/>
          <p:nvPr/>
        </p:nvSpPr>
        <p:spPr>
          <a:xfrm>
            <a:off x="1462122" y="6487723"/>
            <a:ext cx="9268176" cy="230546"/>
          </a:xfrm>
          <a:prstGeom prst="rect">
            <a:avLst/>
          </a:prstGeom>
          <a:solidFill>
            <a:srgbClr val="FF9900"/>
          </a:solidFill>
          <a:ln>
            <a:noFill/>
          </a:ln>
        </p:spPr>
        <p:txBody>
          <a:bodyPr spcFirstLastPara="1" wrap="square" lIns="117687" tIns="117687" rIns="117687" bIns="117687" anchor="ctr" anchorCtr="0">
            <a:noAutofit/>
          </a:bodyPr>
          <a:lstStyle/>
          <a:p>
            <a:pPr algn="ctr"/>
            <a:endParaRPr sz="3862" b="1" dirty="0">
              <a:solidFill>
                <a:srgbClr val="FFFFFF"/>
              </a:solidFill>
              <a:latin typeface="游ゴシック" panose="020B0400000000000000" pitchFamily="50" charset="-128"/>
              <a:ea typeface="游ゴシック" panose="020B0400000000000000" pitchFamily="50" charset="-128"/>
              <a:cs typeface="BIZ UDPGothic"/>
              <a:sym typeface="BIZ UDPGothic"/>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31"/>
        <p:cNvGrpSpPr/>
        <p:nvPr/>
      </p:nvGrpSpPr>
      <p:grpSpPr>
        <a:xfrm>
          <a:off x="0" y="0"/>
          <a:ext cx="0" cy="0"/>
          <a:chOff x="0" y="0"/>
          <a:chExt cx="0" cy="0"/>
        </a:xfrm>
      </p:grpSpPr>
      <p:sp>
        <p:nvSpPr>
          <p:cNvPr id="232" name="Google Shape;232;p22"/>
          <p:cNvSpPr txBox="1">
            <a:spLocks noGrp="1"/>
          </p:cNvSpPr>
          <p:nvPr>
            <p:ph type="ctrTitle"/>
          </p:nvPr>
        </p:nvSpPr>
        <p:spPr>
          <a:xfrm>
            <a:off x="1484423" y="84154"/>
            <a:ext cx="9269721" cy="1298703"/>
          </a:xfrm>
          <a:prstGeom prst="rect">
            <a:avLst/>
          </a:prstGeom>
        </p:spPr>
        <p:txBody>
          <a:bodyPr spcFirstLastPara="1" vert="horz" wrap="square" lIns="409119" tIns="83124" rIns="83124" bIns="83124" rtlCol="0" anchor="ctr" anchorCtr="0">
            <a:noAutofit/>
          </a:bodyPr>
          <a:lstStyle/>
          <a:p>
            <a:pPr marR="245212">
              <a:spcBef>
                <a:spcPts val="0"/>
              </a:spcBef>
              <a:buClr>
                <a:schemeClr val="dk1"/>
              </a:buClr>
              <a:buSzPts val="800"/>
            </a:pPr>
            <a:r>
              <a:rPr lang="ja" altLang="en-US" sz="3089" b="1" dirty="0">
                <a:solidFill>
                  <a:srgbClr val="000000"/>
                </a:solidFill>
                <a:latin typeface="游ゴシック" panose="020B0400000000000000" pitchFamily="50" charset="-128"/>
                <a:ea typeface="游ゴシック" panose="020B0400000000000000" pitchFamily="50" charset="-128"/>
                <a:cs typeface="BIZ UDPGothic"/>
                <a:sym typeface="BIZ UDPGothic"/>
              </a:rPr>
              <a:t>調剤だけでなくおくすり相談や</a:t>
            </a:r>
            <a:endParaRPr sz="3089" b="1" dirty="0">
              <a:solidFill>
                <a:srgbClr val="000000"/>
              </a:solidFill>
              <a:latin typeface="游ゴシック" panose="020B0400000000000000" pitchFamily="50" charset="-128"/>
              <a:ea typeface="游ゴシック" panose="020B0400000000000000" pitchFamily="50" charset="-128"/>
              <a:cs typeface="BIZ UDPGothic"/>
              <a:sym typeface="BIZ UDPGothic"/>
            </a:endParaRPr>
          </a:p>
          <a:p>
            <a:pPr marR="245212">
              <a:spcBef>
                <a:spcPts val="0"/>
              </a:spcBef>
              <a:buClr>
                <a:schemeClr val="dk1"/>
              </a:buClr>
              <a:buSzPts val="800"/>
            </a:pPr>
            <a:r>
              <a:rPr lang="ja" altLang="en-US" sz="3089" b="1" dirty="0">
                <a:solidFill>
                  <a:srgbClr val="000000"/>
                </a:solidFill>
                <a:latin typeface="游ゴシック" panose="020B0400000000000000" pitchFamily="50" charset="-128"/>
                <a:ea typeface="游ゴシック" panose="020B0400000000000000" pitchFamily="50" charset="-128"/>
                <a:cs typeface="BIZ UDPGothic"/>
                <a:sym typeface="BIZ UDPGothic"/>
              </a:rPr>
              <a:t>健康チェックも行っています</a:t>
            </a:r>
            <a:endParaRPr sz="3089" b="1" dirty="0">
              <a:solidFill>
                <a:srgbClr val="000000"/>
              </a:solidFill>
              <a:latin typeface="游ゴシック" panose="020B0400000000000000" pitchFamily="50" charset="-128"/>
              <a:ea typeface="游ゴシック" panose="020B0400000000000000" pitchFamily="50" charset="-128"/>
              <a:cs typeface="BIZ UDPGothic"/>
              <a:sym typeface="BIZ UDPGothic"/>
            </a:endParaRPr>
          </a:p>
        </p:txBody>
      </p:sp>
      <p:sp>
        <p:nvSpPr>
          <p:cNvPr id="233" name="Google Shape;233;p22"/>
          <p:cNvSpPr txBox="1"/>
          <p:nvPr/>
        </p:nvSpPr>
        <p:spPr>
          <a:xfrm>
            <a:off x="1437889" y="4873388"/>
            <a:ext cx="9362789" cy="1614207"/>
          </a:xfrm>
          <a:prstGeom prst="rect">
            <a:avLst/>
          </a:prstGeom>
          <a:noFill/>
          <a:ln>
            <a:noFill/>
          </a:ln>
        </p:spPr>
        <p:txBody>
          <a:bodyPr spcFirstLastPara="1" wrap="square" lIns="117687" tIns="117687" rIns="117687" bIns="117687" anchor="t" anchorCtr="0">
            <a:noAutofit/>
          </a:bodyPr>
          <a:lstStyle/>
          <a:p>
            <a:pPr>
              <a:spcBef>
                <a:spcPts val="1287"/>
              </a:spcBef>
            </a:pPr>
            <a:r>
              <a:rPr lang="ja" altLang="en-US" sz="2317" dirty="0">
                <a:latin typeface="游ゴシック" panose="020B0400000000000000" pitchFamily="50" charset="-128"/>
                <a:ea typeface="游ゴシック" panose="020B0400000000000000" pitchFamily="50" charset="-128"/>
                <a:cs typeface="BIZ UDPGothic"/>
                <a:sym typeface="BIZ UDPGothic"/>
              </a:rPr>
              <a:t>日頃よりご利用いただいている皆さま、ご近所の皆さま、お薬相談や健康チェックを行います。お気軽にお越しください。</a:t>
            </a:r>
            <a:endParaRPr sz="2317" dirty="0">
              <a:latin typeface="游ゴシック" panose="020B0400000000000000" pitchFamily="50" charset="-128"/>
              <a:ea typeface="游ゴシック" panose="020B0400000000000000" pitchFamily="50" charset="-128"/>
              <a:cs typeface="BIZ UDPGothic"/>
              <a:sym typeface="BIZ UDPGothic"/>
            </a:endParaRPr>
          </a:p>
          <a:p>
            <a:pPr>
              <a:spcBef>
                <a:spcPts val="1287"/>
              </a:spcBef>
            </a:pPr>
            <a:r>
              <a:rPr lang="ja" altLang="en-US" sz="2317" dirty="0">
                <a:latin typeface="游ゴシック" panose="020B0400000000000000" pitchFamily="50" charset="-128"/>
                <a:ea typeface="游ゴシック" panose="020B0400000000000000" pitchFamily="50" charset="-128"/>
                <a:cs typeface="BIZ UDPGothic"/>
                <a:sym typeface="BIZ UDPGothic"/>
              </a:rPr>
              <a:t>また、全国どこの保険医療機関からの処方せんも対応しています。</a:t>
            </a:r>
            <a:endParaRPr sz="2317" dirty="0">
              <a:latin typeface="游ゴシック" panose="020B0400000000000000" pitchFamily="50" charset="-128"/>
              <a:ea typeface="游ゴシック" panose="020B0400000000000000" pitchFamily="50" charset="-128"/>
              <a:cs typeface="BIZ UDPGothic"/>
              <a:sym typeface="BIZ UDPGothic"/>
            </a:endParaRPr>
          </a:p>
        </p:txBody>
      </p:sp>
      <p:pic>
        <p:nvPicPr>
          <p:cNvPr id="234" name="Google Shape;234;p22"/>
          <p:cNvPicPr preferRelativeResize="0"/>
          <p:nvPr/>
        </p:nvPicPr>
        <p:blipFill>
          <a:blip r:embed="rId3">
            <a:alphaModFix/>
          </a:blip>
          <a:stretch>
            <a:fillRect/>
          </a:stretch>
        </p:blipFill>
        <p:spPr>
          <a:xfrm>
            <a:off x="2937049" y="2891703"/>
            <a:ext cx="1823043" cy="1822999"/>
          </a:xfrm>
          <a:prstGeom prst="rect">
            <a:avLst/>
          </a:prstGeom>
          <a:noFill/>
          <a:ln>
            <a:noFill/>
          </a:ln>
        </p:spPr>
      </p:pic>
      <p:pic>
        <p:nvPicPr>
          <p:cNvPr id="235" name="Google Shape;235;p22"/>
          <p:cNvPicPr preferRelativeResize="0"/>
          <p:nvPr/>
        </p:nvPicPr>
        <p:blipFill>
          <a:blip r:embed="rId4">
            <a:alphaModFix/>
          </a:blip>
          <a:stretch>
            <a:fillRect/>
          </a:stretch>
        </p:blipFill>
        <p:spPr>
          <a:xfrm>
            <a:off x="7399419" y="2921144"/>
            <a:ext cx="1764107" cy="1764107"/>
          </a:xfrm>
          <a:prstGeom prst="rect">
            <a:avLst/>
          </a:prstGeom>
          <a:noFill/>
          <a:ln>
            <a:noFill/>
          </a:ln>
        </p:spPr>
      </p:pic>
      <p:sp>
        <p:nvSpPr>
          <p:cNvPr id="236" name="Google Shape;236;p22"/>
          <p:cNvSpPr/>
          <p:nvPr/>
        </p:nvSpPr>
        <p:spPr>
          <a:xfrm>
            <a:off x="2711878" y="1758060"/>
            <a:ext cx="2273406" cy="537554"/>
          </a:xfrm>
          <a:prstGeom prst="roundRect">
            <a:avLst>
              <a:gd name="adj" fmla="val 50000"/>
            </a:avLst>
          </a:prstGeom>
          <a:noFill/>
          <a:ln w="19050" cap="flat" cmpd="sng">
            <a:solidFill>
              <a:srgbClr val="000000"/>
            </a:solidFill>
            <a:prstDash val="solid"/>
            <a:round/>
            <a:headEnd type="none" w="sm" len="sm"/>
            <a:tailEnd type="none" w="sm" len="sm"/>
          </a:ln>
        </p:spPr>
        <p:txBody>
          <a:bodyPr spcFirstLastPara="1" wrap="square" lIns="117687" tIns="117687" rIns="117687" bIns="117687" anchor="ctr" anchorCtr="0">
            <a:noAutofit/>
          </a:bodyPr>
          <a:lstStyle/>
          <a:p>
            <a:pPr algn="ctr">
              <a:buClr>
                <a:schemeClr val="dk1"/>
              </a:buClr>
              <a:buSzPts val="1100"/>
            </a:pPr>
            <a:r>
              <a:rPr lang="ja" altLang="en-US" sz="2317" b="1" dirty="0">
                <a:solidFill>
                  <a:schemeClr val="dk1"/>
                </a:solidFill>
                <a:latin typeface="游ゴシック" panose="020B0400000000000000" pitchFamily="50" charset="-128"/>
                <a:ea typeface="游ゴシック" panose="020B0400000000000000" pitchFamily="50" charset="-128"/>
                <a:cs typeface="BIZ UDPGothic"/>
                <a:sym typeface="BIZ UDPGothic"/>
              </a:rPr>
              <a:t>おくすり相談</a:t>
            </a:r>
            <a:endParaRPr sz="2317" dirty="0">
              <a:latin typeface="游ゴシック" panose="020B0400000000000000" pitchFamily="50" charset="-128"/>
              <a:ea typeface="游ゴシック" panose="020B0400000000000000" pitchFamily="50" charset="-128"/>
              <a:cs typeface="BIZ UDPGothic"/>
              <a:sym typeface="BIZ UDPGothic"/>
            </a:endParaRPr>
          </a:p>
        </p:txBody>
      </p:sp>
      <p:sp>
        <p:nvSpPr>
          <p:cNvPr id="237" name="Google Shape;237;p22"/>
          <p:cNvSpPr/>
          <p:nvPr/>
        </p:nvSpPr>
        <p:spPr>
          <a:xfrm>
            <a:off x="7144769" y="1758042"/>
            <a:ext cx="2273406" cy="537554"/>
          </a:xfrm>
          <a:prstGeom prst="roundRect">
            <a:avLst>
              <a:gd name="adj" fmla="val 50000"/>
            </a:avLst>
          </a:prstGeom>
          <a:noFill/>
          <a:ln w="19050" cap="flat" cmpd="sng">
            <a:solidFill>
              <a:srgbClr val="000000"/>
            </a:solidFill>
            <a:prstDash val="solid"/>
            <a:round/>
            <a:headEnd type="none" w="sm" len="sm"/>
            <a:tailEnd type="none" w="sm" len="sm"/>
          </a:ln>
        </p:spPr>
        <p:txBody>
          <a:bodyPr spcFirstLastPara="1" wrap="square" lIns="117687" tIns="117687" rIns="117687" bIns="117687" anchor="ctr" anchorCtr="0">
            <a:noAutofit/>
          </a:bodyPr>
          <a:lstStyle/>
          <a:p>
            <a:pPr algn="ctr">
              <a:buClr>
                <a:schemeClr val="dk1"/>
              </a:buClr>
              <a:buSzPts val="1100"/>
            </a:pPr>
            <a:r>
              <a:rPr lang="ja" altLang="en-US" sz="2317" b="1" dirty="0">
                <a:solidFill>
                  <a:schemeClr val="dk1"/>
                </a:solidFill>
                <a:latin typeface="游ゴシック" panose="020B0400000000000000" pitchFamily="50" charset="-128"/>
                <a:ea typeface="游ゴシック" panose="020B0400000000000000" pitchFamily="50" charset="-128"/>
                <a:cs typeface="BIZ UDPGothic"/>
                <a:sym typeface="BIZ UDPGothic"/>
              </a:rPr>
              <a:t>健康チェック</a:t>
            </a:r>
            <a:endParaRPr sz="2317" dirty="0">
              <a:latin typeface="游ゴシック" panose="020B0400000000000000" pitchFamily="50" charset="-128"/>
              <a:ea typeface="游ゴシック" panose="020B0400000000000000" pitchFamily="50" charset="-128"/>
              <a:cs typeface="BIZ UDPGothic"/>
              <a:sym typeface="BIZ UDPGothic"/>
            </a:endParaRPr>
          </a:p>
        </p:txBody>
      </p:sp>
      <p:sp>
        <p:nvSpPr>
          <p:cNvPr id="238" name="Google Shape;238;p22"/>
          <p:cNvSpPr txBox="1"/>
          <p:nvPr/>
        </p:nvSpPr>
        <p:spPr>
          <a:xfrm>
            <a:off x="1462122" y="6487723"/>
            <a:ext cx="9268176" cy="230546"/>
          </a:xfrm>
          <a:prstGeom prst="rect">
            <a:avLst/>
          </a:prstGeom>
          <a:solidFill>
            <a:srgbClr val="FF9900"/>
          </a:solidFill>
          <a:ln>
            <a:noFill/>
          </a:ln>
        </p:spPr>
        <p:txBody>
          <a:bodyPr spcFirstLastPara="1" wrap="square" lIns="117687" tIns="117687" rIns="117687" bIns="117687" anchor="ctr" anchorCtr="0">
            <a:noAutofit/>
          </a:bodyPr>
          <a:lstStyle/>
          <a:p>
            <a:pPr algn="ctr"/>
            <a:endParaRPr sz="3862" b="1" dirty="0">
              <a:solidFill>
                <a:srgbClr val="FFFFFF"/>
              </a:solidFill>
              <a:latin typeface="游ゴシック" panose="020B0400000000000000" pitchFamily="50" charset="-128"/>
              <a:ea typeface="游ゴシック" panose="020B0400000000000000" pitchFamily="50" charset="-128"/>
              <a:cs typeface="BIZ UDPGothic"/>
              <a:sym typeface="BIZ UDPGothic"/>
            </a:endParaRPr>
          </a:p>
        </p:txBody>
      </p:sp>
    </p:spTree>
  </p:cSld>
  <p:clrMapOvr>
    <a:masterClrMapping/>
  </p:clrMapOvr>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1931</Words>
  <Application>Microsoft Office PowerPoint</Application>
  <PresentationFormat>ワイド画面</PresentationFormat>
  <Paragraphs>147</Paragraphs>
  <Slides>8</Slides>
  <Notes>8</Notes>
  <HiddenSlides>0</HiddenSlides>
  <MMClips>0</MMClips>
  <ScaleCrop>false</ScaleCrop>
  <HeadingPairs>
    <vt:vector size="6" baseType="variant">
      <vt:variant>
        <vt:lpstr>使用されているフォント</vt:lpstr>
      </vt:variant>
      <vt:variant>
        <vt:i4>4</vt:i4>
      </vt:variant>
      <vt:variant>
        <vt:lpstr>テーマ</vt:lpstr>
      </vt:variant>
      <vt:variant>
        <vt:i4>1</vt:i4>
      </vt:variant>
      <vt:variant>
        <vt:lpstr>スライド タイトル</vt:lpstr>
      </vt:variant>
      <vt:variant>
        <vt:i4>8</vt:i4>
      </vt:variant>
    </vt:vector>
  </HeadingPairs>
  <TitlesOfParts>
    <vt:vector size="13" baseType="lpstr">
      <vt:lpstr>BIZ UDPGothic</vt:lpstr>
      <vt:lpstr>游ゴシック Light</vt:lpstr>
      <vt:lpstr>Arial</vt:lpstr>
      <vt:lpstr>游ゴシック</vt:lpstr>
      <vt:lpstr>Office テーマ</vt:lpstr>
      <vt:lpstr>●夜間・休日等加算の対象時間 平日19:00-閉店まで　土曜日13:00-閉店まで　 ※1月2-3日　12月29-31日は休日扱い ※営業時間外の時間外調剤料について 時間外加算 17:30-22:00  6:00-8:00 　深夜加算 22:00-6:00　 休日加算     日曜日・祝日・年末年始（12月30日-翌年1月3日）</vt:lpstr>
      <vt:lpstr>薬局の名称・許可番号・許可年月日・所在地・有効期間 薬局開設許可証（別掲）を参照</vt:lpstr>
      <vt:lpstr>PowerPoint プレゼンテーション</vt:lpstr>
      <vt:lpstr>当薬局は、「個人情報保護法」及び厚生労働省の「ガイドライン」に従い、質の高いサービス提供のため、皆様の個人情報の適切な管理を徹底します。個人情報の適正な取扱いを保証するため、以下の措置を講じます。 関連する法令やガイドラインを厳守します。  個人情報管理のルールを定め、全従業員がこれを遵守するよう徹底します。 安全管理措置をし、漏洩・滅失・棄損の防止に努めます。  定期的に個人情報の取扱い状況を確認し、問題があれば改善します。  個人情報を取得する際は、使用目的を明示し、同意を得た上でのみ利用します。ただし、本人の了解を得ている場合、法令に基づく場合、個人を識別できないよう匿名化した場合などは除きます。  業務委託時には、委託先が当薬局の方針を理解し、適切に個人情報を扱うよう監督します。 個人情報に関する相談体制を整え、迅速に対応します。  当薬局は、次の事項についてご本人から申し出があった場合、適切かつ迅速に対応します。  個人情報の利用目的に同意しがたい場合  個人情報の開示、訂正、利用停止など（法令により応じられない場合を除く）  個人情報が漏洩・滅失・棄損した場合、または、その可能性が疑われる場合  その他、個人情報の取扱い</vt:lpstr>
      <vt:lpstr>当薬局では、良質かつ適切なサービスを提供するため、皆様の個人情報を厳重に取り扱っています。個人情報の管理に関する当薬局の基本方針に従い、情報の保護に努めています。個人情報の取り扱いに関してご質問や不明点があれば、どうぞお気軽にお問い合わせください。 当薬局は、個人情報を下記の目的達成に必要な範囲で利用いたします 当薬局での調剤サービス提供や業務改善のための基本情報収集 患者様の安全な医薬品使用のための情報収集（副作用歴、既往歴、アレルギー情報、体質、併用薬、住所、緊急連絡先など） 病院、診療所、他の薬局、訪問看護ステーション、介護サービス事業者との連携や照会対応 医療保険関連業務（調剤報酬明細書の提出、審査支払機関又は保険者への照会や回答など） 薬剤師賠償責任保険等に関わる保険会社や弁護士への相談や届出 当薬局内での薬剤師や医療事務の教育・研修、薬学生の実務実習 外部監査機関への情報提供 学会や学術誌への発表・報告時の個人情報の匿名化（同意が必要な場合は同意を取得） 上記以外に、個別に利用目的を明示した場合においては、その利用目的の達成のため 当薬局の業務の一部を外部に委託することがありますが、十分な個人情報の保護水準を満たしている委託先を選定するとともに、委託先に対しては必要かつ適切な監督を行い契約等にて個人情報の保護水準を担保します。 ご提供いただいた個人情報は下記に該当する場合を除き、第三者に開示することはありません。 ご利用者から同意をいただいたとき 当社との秘密保持契約を締結の業務委託先に必要な範囲で開示する場合</vt:lpstr>
      <vt:lpstr>PowerPoint プレゼンテーション</vt:lpstr>
      <vt:lpstr>当薬局では適正な医療費で持続可能な医療制度の維持や未来のために、ジェネリック医薬品の調剤を積極的に行っています。</vt:lpstr>
      <vt:lpstr>調剤だけでなくおくすり相談や 健康チェックも行っています</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えがお薬局</dc:creator>
  <cp:lastModifiedBy>えがお薬局</cp:lastModifiedBy>
  <cp:revision>2</cp:revision>
  <dcterms:created xsi:type="dcterms:W3CDTF">2025-06-10T05:20:20Z</dcterms:created>
  <dcterms:modified xsi:type="dcterms:W3CDTF">2025-06-10T05:34:12Z</dcterms:modified>
</cp:coreProperties>
</file>