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4660"/>
  </p:normalViewPr>
  <p:slideViewPr>
    <p:cSldViewPr snapToGrid="0">
      <p:cViewPr varScale="1">
        <p:scale>
          <a:sx n="109" d="100"/>
          <a:sy n="109" d="100"/>
        </p:scale>
        <p:origin x="52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FEA446A-D8B0-4FF8-9C9B-3CDB11E7B1E4}" type="datetimeFigureOut">
              <a:rPr kumimoji="1" lang="ja-JP" altLang="en-US" smtClean="0"/>
              <a:t>2025/5/27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48720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EA446A-D8B0-4FF8-9C9B-3CDB11E7B1E4}" type="datetimeFigureOut">
              <a:rPr kumimoji="1" lang="ja-JP" altLang="en-US" smtClean="0"/>
              <a:t>2025/5/27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4287532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FEA446A-D8B0-4FF8-9C9B-3CDB11E7B1E4}" type="datetimeFigureOut">
              <a:rPr kumimoji="1" lang="ja-JP" altLang="en-US" smtClean="0"/>
              <a:t>2025/5/27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2894774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FEA446A-D8B0-4FF8-9C9B-3CDB11E7B1E4}" type="datetimeFigureOut">
              <a:rPr kumimoji="1" lang="ja-JP" altLang="en-US" smtClean="0"/>
              <a:t>2025/5/27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1100587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FEA446A-D8B0-4FF8-9C9B-3CDB11E7B1E4}" type="datetimeFigureOut">
              <a:rPr kumimoji="1" lang="ja-JP" altLang="en-US" smtClean="0"/>
              <a:t>2025/5/27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2930188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FEA446A-D8B0-4FF8-9C9B-3CDB11E7B1E4}" type="datetimeFigureOut">
              <a:rPr kumimoji="1" lang="ja-JP" altLang="en-US" smtClean="0"/>
              <a:t>2025/5/27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3156831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EA446A-D8B0-4FF8-9C9B-3CDB11E7B1E4}" type="datetimeFigureOut">
              <a:rPr kumimoji="1" lang="ja-JP" altLang="en-US" smtClean="0"/>
              <a:t>2025/5/27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1831122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FEA446A-D8B0-4FF8-9C9B-3CDB11E7B1E4}" type="datetimeFigureOut">
              <a:rPr kumimoji="1" lang="ja-JP" altLang="en-US" smtClean="0"/>
              <a:t>2025/5/27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253248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FEA446A-D8B0-4FF8-9C9B-3CDB11E7B1E4}" type="datetimeFigureOut">
              <a:rPr kumimoji="1" lang="ja-JP" altLang="en-US" smtClean="0"/>
              <a:t>2025/5/27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2386331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EA446A-D8B0-4FF8-9C9B-3CDB11E7B1E4}" type="datetimeFigureOut">
              <a:rPr kumimoji="1" lang="ja-JP" altLang="en-US" smtClean="0"/>
              <a:t>2025/5/27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3283792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EA446A-D8B0-4FF8-9C9B-3CDB11E7B1E4}" type="datetimeFigureOut">
              <a:rPr kumimoji="1" lang="ja-JP" altLang="en-US" smtClean="0"/>
              <a:t>2025/5/27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823930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EA446A-D8B0-4FF8-9C9B-3CDB11E7B1E4}" type="datetimeFigureOut">
              <a:rPr kumimoji="1" lang="ja-JP" altLang="en-US" smtClean="0"/>
              <a:t>2025/5/27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700F4D-0BEB-4D95-896C-FA8F9E9F466F}" type="slidenum">
              <a:rPr kumimoji="1" lang="ja-JP" altLang="en-US" smtClean="0"/>
              <a:t>‹#›</a:t>
            </a:fld>
            <a:endParaRPr kumimoji="1" lang="ja-JP" altLang="en-US"/>
          </a:p>
        </p:txBody>
      </p:sp>
    </p:spTree>
    <p:extLst>
      <p:ext uri="{BB962C8B-B14F-4D97-AF65-F5344CB8AC3E}">
        <p14:creationId xmlns:p14="http://schemas.microsoft.com/office/powerpoint/2010/main" val="173850567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20A0A30F-D110-3045-7979-5EDD5CB55711}"/>
              </a:ext>
            </a:extLst>
          </p:cNvPr>
          <p:cNvSpPr>
            <a:spLocks noGrp="1"/>
          </p:cNvSpPr>
          <p:nvPr>
            <p:ph type="title"/>
          </p:nvPr>
        </p:nvSpPr>
        <p:spPr>
          <a:xfrm>
            <a:off x="628650" y="171696"/>
            <a:ext cx="7886700" cy="1325563"/>
          </a:xfrm>
        </p:spPr>
        <p:txBody>
          <a:bodyPr>
            <a:normAutofit/>
          </a:bodyPr>
          <a:lstStyle/>
          <a:p>
            <a:pPr algn="ctr"/>
            <a:r>
              <a:rPr lang="ja-JP" altLang="en-US" dirty="0"/>
              <a:t>調剤管理料及び</a:t>
            </a:r>
            <a:br>
              <a:rPr lang="en-US" altLang="ja-JP" dirty="0"/>
            </a:br>
            <a:r>
              <a:rPr lang="ja-JP" altLang="en-US" dirty="0"/>
              <a:t>服薬管理指導料に関する事項</a:t>
            </a:r>
          </a:p>
        </p:txBody>
      </p:sp>
      <p:sp>
        <p:nvSpPr>
          <p:cNvPr id="5" name="コンテンツ プレースホルダー 4">
            <a:extLst>
              <a:ext uri="{FF2B5EF4-FFF2-40B4-BE49-F238E27FC236}">
                <a16:creationId xmlns:a16="http://schemas.microsoft.com/office/drawing/2014/main" id="{D76CDEE5-3DA2-E2D0-0854-519ECBC0052B}"/>
              </a:ext>
            </a:extLst>
          </p:cNvPr>
          <p:cNvSpPr>
            <a:spLocks noGrp="1"/>
          </p:cNvSpPr>
          <p:nvPr>
            <p:ph idx="1"/>
          </p:nvPr>
        </p:nvSpPr>
        <p:spPr>
          <a:xfrm>
            <a:off x="628650" y="1429970"/>
            <a:ext cx="7886700" cy="4865321"/>
          </a:xfrm>
        </p:spPr>
        <p:txBody>
          <a:bodyPr>
            <a:normAutofit fontScale="85000" lnSpcReduction="10000"/>
          </a:bodyPr>
          <a:lstStyle/>
          <a:p>
            <a:r>
              <a:rPr lang="ja-JP" altLang="en-US" dirty="0"/>
              <a:t>調剤管理料</a:t>
            </a:r>
            <a:endParaRPr lang="en-US" altLang="ja-JP" dirty="0"/>
          </a:p>
          <a:p>
            <a:pPr lvl="1"/>
            <a:r>
              <a:rPr lang="ja-JP" altLang="en-US" dirty="0"/>
              <a:t>患者さんやご家族から伺った投薬歴や副作用・アレルギーの有無、服薬状況、お薬手帳、マイナンバーカードによる調剤情報、キビタン健康ネットの医療情報等をもとに、薬剤師が薬学的に分析・評価を行います。その上で、患者さん一人一人により適した薬剤服用歴の記録や薬学的管理を実施しています。必要と判断される場合には、処方内容について医師へ提案を行うこともあります。</a:t>
            </a:r>
            <a:endParaRPr lang="en-US" altLang="ja-JP" dirty="0"/>
          </a:p>
          <a:p>
            <a:r>
              <a:rPr lang="ja-JP" altLang="en-US" dirty="0"/>
              <a:t>服薬管理指導料</a:t>
            </a:r>
            <a:endParaRPr lang="en-US" altLang="ja-JP" dirty="0"/>
          </a:p>
          <a:p>
            <a:pPr lvl="1"/>
            <a:r>
              <a:rPr lang="ja-JP" altLang="en-US" dirty="0"/>
              <a:t>患者さんごとに作成した薬剤服用歴をもとに、処方されたお薬に重複や相互作用、アレルギーのリスクがないかを確認しています。その上で、薬剤情報提供文書を用いて、お薬の正しい服用の方法や注意点について説明しています。お薬をお渡しする際には、患者さんの服薬状況や体調の変化、残薬の有無などを確認しながら、適切にお薬を使用していただくために必要な情報をお伝えしています。お薬をお渡しした後も、服薬中の体調の変化や服薬状況について継続的に確認を行い、必要に応じて追加の説明やアドバイスを実施しています。</a:t>
            </a:r>
            <a:endParaRPr lang="en-US" altLang="ja-JP" dirty="0"/>
          </a:p>
        </p:txBody>
      </p:sp>
      <p:sp>
        <p:nvSpPr>
          <p:cNvPr id="6" name="テキスト ボックス 5">
            <a:extLst>
              <a:ext uri="{FF2B5EF4-FFF2-40B4-BE49-F238E27FC236}">
                <a16:creationId xmlns:a16="http://schemas.microsoft.com/office/drawing/2014/main" id="{E6C3D913-A1A9-76DB-ACCE-AD6C46957D47}"/>
              </a:ext>
            </a:extLst>
          </p:cNvPr>
          <p:cNvSpPr txBox="1"/>
          <p:nvPr/>
        </p:nvSpPr>
        <p:spPr>
          <a:xfrm>
            <a:off x="2488224" y="6295291"/>
            <a:ext cx="3956538" cy="369332"/>
          </a:xfrm>
          <a:prstGeom prst="rect">
            <a:avLst/>
          </a:prstGeom>
          <a:noFill/>
        </p:spPr>
        <p:txBody>
          <a:bodyPr wrap="square" rtlCol="0">
            <a:spAutoFit/>
          </a:bodyPr>
          <a:lstStyle/>
          <a:p>
            <a:pPr algn="ctr"/>
            <a:r>
              <a:rPr kumimoji="1" lang="ja-JP" altLang="en-US" dirty="0"/>
              <a:t>まちの薬局扇町店</a:t>
            </a:r>
          </a:p>
        </p:txBody>
      </p:sp>
    </p:spTree>
    <p:extLst>
      <p:ext uri="{BB962C8B-B14F-4D97-AF65-F5344CB8AC3E}">
        <p14:creationId xmlns:p14="http://schemas.microsoft.com/office/powerpoint/2010/main" val="138892603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光沢">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2013 - 2022 Theme</Template>
  <TotalTime>65</TotalTime>
  <Words>246</Words>
  <Application>Microsoft Office PowerPoint</Application>
  <PresentationFormat>画面に合わせる (4:3)</PresentationFormat>
  <Paragraphs>6</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游ゴシック</vt:lpstr>
      <vt:lpstr>游ゴシック Light</vt:lpstr>
      <vt:lpstr>Arial</vt:lpstr>
      <vt:lpstr>Office テーマ</vt:lpstr>
      <vt:lpstr>調剤管理料及び 服薬管理指導料に関する事項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紳 町野</dc:creator>
  <cp:lastModifiedBy>紳 町野</cp:lastModifiedBy>
  <cp:revision>1</cp:revision>
  <dcterms:created xsi:type="dcterms:W3CDTF">2025-05-27T05:21:28Z</dcterms:created>
  <dcterms:modified xsi:type="dcterms:W3CDTF">2025-05-27T06:27:19Z</dcterms:modified>
</cp:coreProperties>
</file>